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69" r:id="rId3"/>
    <p:sldId id="260" r:id="rId4"/>
    <p:sldId id="261" r:id="rId5"/>
    <p:sldId id="262" r:id="rId6"/>
    <p:sldId id="270" r:id="rId7"/>
    <p:sldId id="263" r:id="rId8"/>
    <p:sldId id="265" r:id="rId9"/>
    <p:sldId id="271" r:id="rId10"/>
    <p:sldId id="272" r:id="rId11"/>
    <p:sldId id="273" r:id="rId12"/>
    <p:sldId id="27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37E7D1-6BA6-BE4B-B87B-5F25163F4537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46F82D-D601-4F49-BD1A-4C824AECEB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293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47325-1ECC-6A41-A21E-F71BD51BE02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39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6/17/2018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5736" y="153742"/>
            <a:ext cx="5052527" cy="2016685"/>
          </a:xfrm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dirty="0"/>
              <a:t>OCR GCSE Music</a:t>
            </a:r>
            <a:br>
              <a:rPr lang="en-US" dirty="0"/>
            </a:br>
            <a:r>
              <a:rPr lang="en-US" dirty="0"/>
              <a:t>Area of Study 2</a:t>
            </a:r>
            <a:br>
              <a:rPr lang="en-US" dirty="0"/>
            </a:br>
            <a:r>
              <a:rPr lang="en-US" dirty="0"/>
              <a:t>Concerto Through Time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44" y="5704723"/>
            <a:ext cx="9004042" cy="1081741"/>
          </a:xfrm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6400" dirty="0"/>
              <a:t>Lesson 2 – Baroque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5362575" y="2507404"/>
            <a:ext cx="3520168" cy="271773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u="sng" dirty="0"/>
              <a:t>DNA</a:t>
            </a:r>
            <a:r>
              <a:rPr lang="en-US" dirty="0"/>
              <a:t>: Answer the following: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/>
              <a:t>What are the dates of the Baroque period?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/>
              <a:t>Name a famous composer of the Baroque period?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dirty="0"/>
              <a:t>Name an instrument you can remember from the orchestra at that time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 descr="http://www.elioandrade.co.uk/wp-content/uploads/2016/10/orchestra-concert-clipart-1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75" y="2750700"/>
            <a:ext cx="4859143" cy="213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685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US" sz="7200" dirty="0"/>
              <a:t>Lesson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71900" cy="2533261"/>
          </a:xfrm>
          <a:ln w="38100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b="1" u="sng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467225" y="1590677"/>
            <a:ext cx="4219575" cy="4418238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Progress indicators:</a:t>
            </a:r>
          </a:p>
        </p:txBody>
      </p:sp>
      <p:pic>
        <p:nvPicPr>
          <p:cNvPr id="5" name="Picture 2" descr="http://www.elioandrade.co.uk/wp-content/uploads/2016/10/orchestra-concert-clipart-1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4306500"/>
            <a:ext cx="3771900" cy="213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564040"/>
              </p:ext>
            </p:extLst>
          </p:nvPr>
        </p:nvGraphicFramePr>
        <p:xfrm>
          <a:off x="4637313" y="2138360"/>
          <a:ext cx="3915748" cy="37541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96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Outstanding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750" dirty="0"/>
                        <a:t>Identify</a:t>
                      </a:r>
                      <a:r>
                        <a:rPr lang="en-GB" sz="1750" baseline="0" dirty="0"/>
                        <a:t> key vocabulary and complete sentences in relation to this musical period</a:t>
                      </a:r>
                      <a:r>
                        <a:rPr lang="en-GB" sz="1800" baseline="0" dirty="0"/>
                        <a:t>.</a:t>
                      </a:r>
                    </a:p>
                    <a:p>
                      <a:endParaRPr lang="en-GB" sz="1800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Listen to an example</a:t>
                      </a:r>
                      <a:r>
                        <a:rPr lang="en-GB" sz="1800" baseline="0" dirty="0"/>
                        <a:t> and pick out basic features such as instruments and dynamics.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Able</a:t>
                      </a:r>
                      <a:r>
                        <a:rPr lang="en-GB" sz="1800" baseline="0" dirty="0"/>
                        <a:t> to add words to complete the given information with very little resources.</a:t>
                      </a:r>
                    </a:p>
                    <a:p>
                      <a:endParaRPr lang="en-GB" sz="1800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Use more complex vocabulary and answer questions regarding specific techniques.</a:t>
                      </a:r>
                    </a:p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6005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874470_orig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2" t="9361" r="4103" b="2760"/>
          <a:stretch/>
        </p:blipFill>
        <p:spPr>
          <a:xfrm>
            <a:off x="3676261" y="1698172"/>
            <a:ext cx="4842587" cy="35549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89163" y="1952160"/>
            <a:ext cx="3244502" cy="304698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Basso Continuo is an accompaniment.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The Harpsichord plays chords and the left hand of the harpsichord plays the bass line, along with the cello. 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u="sng" dirty="0"/>
              <a:t>Recap of a Baroque orchestra</a:t>
            </a:r>
            <a:endParaRPr lang="en-US" b="1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3696325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52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28929"/>
            <a:ext cx="3035269" cy="574172"/>
          </a:xfrm>
          <a:prstGeom prst="rect">
            <a:avLst/>
          </a:prstGeom>
        </p:spPr>
      </p:pic>
      <p:pic>
        <p:nvPicPr>
          <p:cNvPr id="11" name="Picture 10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898" y="2441843"/>
            <a:ext cx="2958661" cy="29193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41666" y="2206525"/>
            <a:ext cx="1033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Recorder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10540" y="3901536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Bassoon</a:t>
            </a: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3200" b="1" u="sng" dirty="0"/>
              <a:t>Other instruments sometimes used in Baroque</a:t>
            </a:r>
            <a:endParaRPr lang="en-US" sz="3200" b="1" dirty="0"/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2698797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2_3172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64" t="2470" r="18799" b="3116"/>
          <a:stretch/>
        </p:blipFill>
        <p:spPr>
          <a:xfrm>
            <a:off x="457200" y="1573177"/>
            <a:ext cx="4357396" cy="38766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73216" y="1593077"/>
            <a:ext cx="3713584" cy="3816429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The Harpsichord was a popular keyboard instrument used in Baroque period. The piano hadn’t yet been invented.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The harpsichord could only play short notes due to the way the strings were hit.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It also couldn’t change dynamic gradually.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Terraced dynamics.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u="sng" dirty="0"/>
              <a:t>Harpsichord</a:t>
            </a:r>
            <a:endParaRPr lang="en-US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623376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/>
              <a:t>What does Concerto Grosso mean?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800474"/>
          </a:xfrm>
          <a:ln w="38100"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en-US" sz="4000" dirty="0"/>
              <a:t>A concerto is typically a piece of music for a solo instrument and an orchestra. However in the Baroque period, they would write a concerto for a group of ‘solo instruments’ with an orchestra as accompaniment. </a:t>
            </a:r>
          </a:p>
          <a:p>
            <a:endParaRPr lang="en-US" sz="4000" dirty="0"/>
          </a:p>
          <a:p>
            <a:r>
              <a:rPr lang="en-US" sz="4000" dirty="0"/>
              <a:t>Concerto Grosso literally translates to ‘Big Concerto’</a:t>
            </a:r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2583815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9496"/>
            <a:ext cx="8229600" cy="3839547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Music had long flowing melodies</a:t>
            </a:r>
          </a:p>
          <a:p>
            <a:r>
              <a:rPr lang="en-US" dirty="0"/>
              <a:t>Polyphonic or contrapuntal writing where melodies interweaved with one another as well as homophonic sections</a:t>
            </a:r>
          </a:p>
          <a:p>
            <a:r>
              <a:rPr lang="en-US" dirty="0"/>
              <a:t>Contrasts between the solo passages, accompanied by the continuo, followed by </a:t>
            </a:r>
            <a:r>
              <a:rPr lang="en-US" dirty="0" err="1"/>
              <a:t>tutti</a:t>
            </a:r>
            <a:r>
              <a:rPr lang="en-US" dirty="0"/>
              <a:t> (everyone plays)</a:t>
            </a:r>
          </a:p>
          <a:p>
            <a:r>
              <a:rPr lang="en-US" dirty="0"/>
              <a:t>Contrast between loud and soft dynamics (terraced dynamics)</a:t>
            </a:r>
          </a:p>
          <a:p>
            <a:r>
              <a:rPr lang="en-US" dirty="0"/>
              <a:t>Sequences </a:t>
            </a:r>
          </a:p>
          <a:p>
            <a:r>
              <a:rPr lang="en-US" dirty="0"/>
              <a:t>Lots of ornamentation – trills, turns and mordents</a:t>
            </a:r>
          </a:p>
          <a:p>
            <a:r>
              <a:rPr lang="en-US" dirty="0"/>
              <a:t>Three movements </a:t>
            </a:r>
          </a:p>
          <a:p>
            <a:r>
              <a:rPr lang="en-US" dirty="0"/>
              <a:t>The small group of soloists is called a concertino</a:t>
            </a:r>
          </a:p>
          <a:p>
            <a:r>
              <a:rPr lang="en-US" dirty="0"/>
              <a:t>The larger group is called the </a:t>
            </a:r>
            <a:r>
              <a:rPr lang="en-US" dirty="0" err="1"/>
              <a:t>ripieno</a:t>
            </a:r>
            <a:r>
              <a:rPr lang="en-US" dirty="0"/>
              <a:t> or </a:t>
            </a:r>
            <a:r>
              <a:rPr lang="en-US" dirty="0" err="1"/>
              <a:t>tutti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/>
              <a:t>Basic features of the Baroque Concerto Grosso</a:t>
            </a:r>
            <a:endParaRPr lang="en-US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842386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b="1" u="sng" dirty="0"/>
              <a:t>Task 1: Match the key terms to their definitions</a:t>
            </a:r>
            <a:endParaRPr lang="en-US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438497"/>
              </p:ext>
            </p:extLst>
          </p:nvPr>
        </p:nvGraphicFramePr>
        <p:xfrm>
          <a:off x="827198" y="1792077"/>
          <a:ext cx="3026346" cy="34996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26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30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>
                          <a:effectLst/>
                        </a:rPr>
                        <a:t>Key term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Polyphonic texture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Homophonic texture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Solo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</a:rPr>
                        <a:t>Tutti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Terraced dynamics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Sequence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</a:rPr>
                        <a:t>Ornamentation</a:t>
                      </a:r>
                      <a:endParaRPr lang="en-GB" sz="16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Oval 8"/>
          <p:cNvSpPr/>
          <p:nvPr/>
        </p:nvSpPr>
        <p:spPr>
          <a:xfrm>
            <a:off x="4543425" y="1773416"/>
            <a:ext cx="4012746" cy="16384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/>
              <a:t>Support:</a:t>
            </a:r>
          </a:p>
          <a:p>
            <a:pPr algn="ctr"/>
            <a:r>
              <a:rPr lang="en-GB" dirty="0"/>
              <a:t>Use the internet to research each of the terms and help you match it to the definition.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4543425" y="3648269"/>
            <a:ext cx="4143375" cy="15302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/>
              <a:t>Stretch:</a:t>
            </a:r>
            <a:r>
              <a:rPr lang="en-GB" dirty="0"/>
              <a:t> Use your prior musical knowledge to help you complete this task rather than the internet.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387021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u="sng" dirty="0"/>
              <a:t>Task 1: Answers</a:t>
            </a:r>
            <a:endParaRPr lang="en-US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466269"/>
              </p:ext>
            </p:extLst>
          </p:nvPr>
        </p:nvGraphicFramePr>
        <p:xfrm>
          <a:off x="457200" y="1678885"/>
          <a:ext cx="8229600" cy="3556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32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56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30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400" u="sng" dirty="0">
                          <a:effectLst/>
                          <a:latin typeface="+mn-lt"/>
                        </a:rPr>
                        <a:t>Key term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u="sng" dirty="0">
                          <a:effectLst/>
                          <a:latin typeface="+mn-lt"/>
                        </a:rPr>
                        <a:t>Definition</a:t>
                      </a:r>
                      <a:endParaRPr lang="en-GB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Polyphonic texture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Not one clear melody, interweaving parts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Homophonic texture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Accompaniment moves at the same time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Solo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On their own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 err="1">
                          <a:effectLst/>
                          <a:latin typeface="+mn-lt"/>
                        </a:rPr>
                        <a:t>Tutti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Everyone playing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Terraced dynamics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Loud passages followed by quiet passages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Sequence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A passage of music repeated higher or lower in pitch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36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Ornamentation</a:t>
                      </a:r>
                      <a:endParaRPr lang="en-GB" sz="16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100" dirty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+mn-lt"/>
                        </a:rPr>
                        <a:t>Decoration to the melody</a:t>
                      </a:r>
                      <a:endParaRPr lang="en-GB" sz="21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89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US" b="1" u="sng" dirty="0"/>
              <a:t>Task 2: Fill in the blanks!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0279"/>
            <a:ext cx="3876286" cy="39287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Use computers to do some further research about the Baroque style and Concerto Grosso.</a:t>
            </a:r>
          </a:p>
          <a:p>
            <a:pPr marL="0" indent="0">
              <a:buNone/>
            </a:pPr>
            <a:r>
              <a:rPr lang="en-US" dirty="0"/>
              <a:t>Find the key words to fill in the blanks on the sheet.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467225" y="2138360"/>
            <a:ext cx="4219575" cy="254278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Progress indicators: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080908"/>
              </p:ext>
            </p:extLst>
          </p:nvPr>
        </p:nvGraphicFramePr>
        <p:xfrm>
          <a:off x="4637313" y="2686043"/>
          <a:ext cx="3915748" cy="1833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96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Outstanding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750" dirty="0"/>
                        <a:t>Identify</a:t>
                      </a:r>
                      <a:r>
                        <a:rPr lang="en-GB" sz="1750" baseline="0" dirty="0"/>
                        <a:t> key vocabulary and complete sentences in relation to this musical period.</a:t>
                      </a:r>
                      <a:endParaRPr lang="en-GB" sz="17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Able</a:t>
                      </a:r>
                      <a:r>
                        <a:rPr lang="en-GB" sz="1800" baseline="0" dirty="0"/>
                        <a:t> to add words to complete the given information with very little resources.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2298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0014"/>
            <a:ext cx="4010025" cy="3484984"/>
          </a:xfrm>
        </p:spPr>
        <p:txBody>
          <a:bodyPr>
            <a:normAutofit fontScale="62500" lnSpcReduction="20000"/>
          </a:bodyPr>
          <a:lstStyle/>
          <a:p>
            <a:r>
              <a:rPr lang="en-US" sz="4600" dirty="0"/>
              <a:t>Listen to the first 1 minute and 44 seconds of The Brandenburg Concerto Number 2.</a:t>
            </a:r>
          </a:p>
          <a:p>
            <a:r>
              <a:rPr lang="en-US" sz="4600" dirty="0"/>
              <a:t>Complete the exam style listening questions on your sheet.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US" b="1" u="sng" dirty="0"/>
              <a:t>Task 3: Listening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467225" y="2271114"/>
            <a:ext cx="4219575" cy="254278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/>
              <a:t>Progress indicators: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5922196"/>
              </p:ext>
            </p:extLst>
          </p:nvPr>
        </p:nvGraphicFramePr>
        <p:xfrm>
          <a:off x="4637313" y="2818797"/>
          <a:ext cx="3915748" cy="1833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967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Outstanding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750" dirty="0"/>
                        <a:t>Listen to an example</a:t>
                      </a:r>
                      <a:r>
                        <a:rPr lang="en-GB" sz="1750" baseline="0" dirty="0"/>
                        <a:t> and pick out basic features such as instruments and dynamics.</a:t>
                      </a:r>
                      <a:endParaRPr lang="en-GB" sz="17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Use more complex vocabulary and answer questions regarding specific techniques.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Lesson 2 Bach listening">
            <a:hlinkClick r:id="" action="ppaction://media"/>
            <a:extLst>
              <a:ext uri="{FF2B5EF4-FFF2-40B4-BE49-F238E27FC236}">
                <a16:creationId xmlns:a16="http://schemas.microsoft.com/office/drawing/2014/main" id="{78FBB8C4-85EE-4CF9-BA3E-0A0843F8DC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37869" y="47000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6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326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9496"/>
            <a:ext cx="5934269" cy="383954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Create a fact file about the famous Baroque composer Bach.</a:t>
            </a:r>
          </a:p>
          <a:p>
            <a:r>
              <a:rPr lang="en-US" dirty="0"/>
              <a:t>Include information about his life with particular focus on his ‘musical journey’.</a:t>
            </a:r>
          </a:p>
          <a:p>
            <a:r>
              <a:rPr lang="en-US" dirty="0"/>
              <a:t>Add information about some of his most famous works and his compositional style.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u="sng" dirty="0"/>
              <a:t>Homework</a:t>
            </a:r>
            <a:endParaRPr lang="en-US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4300" y="5667375"/>
            <a:ext cx="8858250" cy="1085849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/>
              <a:t>Learning objectives:</a:t>
            </a:r>
          </a:p>
          <a:p>
            <a:r>
              <a:rPr lang="en-US" dirty="0"/>
              <a:t>To analyse the Baroque orchestra.</a:t>
            </a:r>
          </a:p>
          <a:p>
            <a:r>
              <a:rPr lang="en-US" dirty="0"/>
              <a:t>To recognise some key features and sounds of the concerto </a:t>
            </a:r>
            <a:r>
              <a:rPr lang="en-US" dirty="0" err="1"/>
              <a:t>grosso</a:t>
            </a:r>
            <a:r>
              <a:rPr lang="en-US" dirty="0"/>
              <a:t>.</a:t>
            </a:r>
          </a:p>
          <a:p>
            <a:endParaRPr lang="en-US" b="1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469" y="2214757"/>
            <a:ext cx="2303673" cy="2655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382598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1687</TotalTime>
  <Words>847</Words>
  <Application>Microsoft Office PowerPoint</Application>
  <PresentationFormat>On-screen Show (4:3)</PresentationFormat>
  <Paragraphs>124</Paragraphs>
  <Slides>12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MS Mincho</vt:lpstr>
      <vt:lpstr>Arial</vt:lpstr>
      <vt:lpstr>Calibri</vt:lpstr>
      <vt:lpstr>Cambria</vt:lpstr>
      <vt:lpstr>Times New Roman</vt:lpstr>
      <vt:lpstr> Black </vt:lpstr>
      <vt:lpstr>OCR GCSE Music Area of Study 2 Concerto Through Time </vt:lpstr>
      <vt:lpstr>Lesson 2</vt:lpstr>
      <vt:lpstr>Recap of a Baroque orchestra</vt:lpstr>
      <vt:lpstr>Other instruments sometimes used in Baroque</vt:lpstr>
      <vt:lpstr>Harpsichord</vt:lpstr>
      <vt:lpstr>What does Concerto Grosso mean?</vt:lpstr>
      <vt:lpstr>Basic features of the Baroque Concerto Grosso</vt:lpstr>
      <vt:lpstr>Task 1: Match the key terms to their definitions</vt:lpstr>
      <vt:lpstr>Task 1: Answers</vt:lpstr>
      <vt:lpstr>Task 2: Fill in the blanks!</vt:lpstr>
      <vt:lpstr>Task 3: Listening</vt:lpstr>
      <vt:lpstr>Homework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AoS2 – Concerto Through Time</dc:title>
  <dc:creator>Werneth School</dc:creator>
  <cp:lastModifiedBy>The Walls'</cp:lastModifiedBy>
  <cp:revision>34</cp:revision>
  <dcterms:created xsi:type="dcterms:W3CDTF">2017-09-07T19:09:41Z</dcterms:created>
  <dcterms:modified xsi:type="dcterms:W3CDTF">2018-06-17T13:04:16Z</dcterms:modified>
</cp:coreProperties>
</file>