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2" r:id="rId3"/>
    <p:sldId id="263" r:id="rId4"/>
    <p:sldId id="261" r:id="rId5"/>
    <p:sldId id="257" r:id="rId6"/>
    <p:sldId id="258" r:id="rId7"/>
    <p:sldId id="259" r:id="rId8"/>
    <p:sldId id="260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108" y="3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E01B7-C36F-45CE-AE79-27238B115A38}" type="datetimeFigureOut">
              <a:rPr lang="en-GB" smtClean="0"/>
              <a:t>04/02/2020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E769A-5970-471D-A5E2-06FBF77B3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4378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E01B7-C36F-45CE-AE79-27238B115A38}" type="datetimeFigureOut">
              <a:rPr lang="en-GB" smtClean="0"/>
              <a:t>04/02/2020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E769A-5970-471D-A5E2-06FBF77B3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88846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E01B7-C36F-45CE-AE79-27238B115A38}" type="datetimeFigureOut">
              <a:rPr lang="en-GB" smtClean="0"/>
              <a:t>04/02/2020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E769A-5970-471D-A5E2-06FBF77B3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6244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E01B7-C36F-45CE-AE79-27238B115A38}" type="datetimeFigureOut">
              <a:rPr lang="en-GB" smtClean="0"/>
              <a:t>04/02/2020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E769A-5970-471D-A5E2-06FBF77B3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24636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E01B7-C36F-45CE-AE79-27238B115A38}" type="datetimeFigureOut">
              <a:rPr lang="en-GB" smtClean="0"/>
              <a:t>04/02/2020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E769A-5970-471D-A5E2-06FBF77B3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01724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E01B7-C36F-45CE-AE79-27238B115A38}" type="datetimeFigureOut">
              <a:rPr lang="en-GB" smtClean="0"/>
              <a:t>04/02/2020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E769A-5970-471D-A5E2-06FBF77B3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74175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E01B7-C36F-45CE-AE79-27238B115A38}" type="datetimeFigureOut">
              <a:rPr lang="en-GB" smtClean="0"/>
              <a:t>04/02/2020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E769A-5970-471D-A5E2-06FBF77B3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71408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E01B7-C36F-45CE-AE79-27238B115A38}" type="datetimeFigureOut">
              <a:rPr lang="en-GB" smtClean="0"/>
              <a:t>04/02/2020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E769A-5970-471D-A5E2-06FBF77B3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89190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E01B7-C36F-45CE-AE79-27238B115A38}" type="datetimeFigureOut">
              <a:rPr lang="en-GB" smtClean="0"/>
              <a:t>04/02/2020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E769A-5970-471D-A5E2-06FBF77B3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08647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E01B7-C36F-45CE-AE79-27238B115A38}" type="datetimeFigureOut">
              <a:rPr lang="en-GB" smtClean="0"/>
              <a:t>04/02/2020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E769A-5970-471D-A5E2-06FBF77B3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78107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E01B7-C36F-45CE-AE79-27238B115A38}" type="datetimeFigureOut">
              <a:rPr lang="en-GB" smtClean="0"/>
              <a:t>04/02/2020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E769A-5970-471D-A5E2-06FBF77B3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3314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1E01B7-C36F-45CE-AE79-27238B115A38}" type="datetimeFigureOut">
              <a:rPr lang="en-GB" smtClean="0"/>
              <a:t>04/02/2020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DE769A-5970-471D-A5E2-06FBF77B3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47645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50428" y="1087821"/>
            <a:ext cx="975885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Accent SF" pitchFamily="2" charset="0"/>
              </a:rPr>
              <a:t>AOS3 </a:t>
            </a:r>
          </a:p>
          <a:p>
            <a:r>
              <a:rPr lang="en-GB" sz="7200" dirty="0" smtClean="0">
                <a:latin typeface="Accent SF" pitchFamily="2" charset="0"/>
              </a:rPr>
              <a:t>Rhythms of the World </a:t>
            </a:r>
          </a:p>
          <a:p>
            <a:r>
              <a:rPr lang="en-GB" sz="7200" dirty="0" smtClean="0">
                <a:solidFill>
                  <a:srgbClr val="FF0000"/>
                </a:solidFill>
                <a:latin typeface="Accent SF" pitchFamily="2" charset="0"/>
              </a:rPr>
              <a:t>Flashcards</a:t>
            </a:r>
            <a:endParaRPr lang="en-GB" sz="7200" dirty="0">
              <a:solidFill>
                <a:srgbClr val="FF0000"/>
              </a:solidFill>
              <a:latin typeface="Accent SF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66192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6200000">
            <a:off x="-1128710" y="2543177"/>
            <a:ext cx="5929313" cy="842963"/>
          </a:xfrm>
          <a:solidFill>
            <a:srgbClr val="00B050"/>
          </a:solidFill>
        </p:spPr>
        <p:txBody>
          <a:bodyPr>
            <a:normAutofit fontScale="55000" lnSpcReduction="20000"/>
          </a:bodyPr>
          <a:lstStyle/>
          <a:p>
            <a:endParaRPr lang="en-US" dirty="0" smtClean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77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MODELLING - </a:t>
            </a:r>
            <a:r>
              <a:rPr lang="en-US" sz="7700" b="1" dirty="0" smtClean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</a:rPr>
              <a:t>African</a:t>
            </a:r>
            <a:endParaRPr lang="en-US" sz="7700" b="1" dirty="0">
              <a:solidFill>
                <a:srgbClr val="7030A0"/>
              </a:solidFill>
              <a:latin typeface="Krungthep" charset="-34"/>
              <a:ea typeface="Krungthep" charset="-34"/>
              <a:cs typeface="Krungthep" charset="-34"/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130971" y="5929313"/>
            <a:ext cx="3955254" cy="74295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>
            <a:normAutofit fontScale="25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 smtClean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6400" dirty="0" smtClean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</a:rPr>
              <a:t>GOOD PROGRESS </a:t>
            </a:r>
            <a:r>
              <a:rPr lang="en-US" sz="6400" dirty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 TO </a:t>
            </a:r>
            <a:r>
              <a:rPr lang="en-US" sz="6400" i="1" dirty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DESCRIBE</a:t>
            </a:r>
            <a:r>
              <a:rPr lang="en-US" sz="6400" dirty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 THE CHARACTERSITICS </a:t>
            </a:r>
            <a:r>
              <a:rPr lang="en-US" sz="6400" dirty="0" smtClean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OF AFRICAN MUSIC</a:t>
            </a:r>
            <a:endParaRPr lang="en-US" sz="6400" dirty="0">
              <a:solidFill>
                <a:srgbClr val="7030A0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64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 </a:t>
            </a:r>
            <a:endParaRPr lang="en-US" sz="6400" dirty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4086225" y="5929313"/>
            <a:ext cx="3955254" cy="742950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txBody>
          <a:bodyPr vert="horz" lIns="91440" tIns="45720" rIns="91440" bIns="45720" rtlCol="0">
            <a:normAutofit fontScale="25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 smtClean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64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Outstanding PROGRESS </a:t>
            </a:r>
            <a:r>
              <a:rPr lang="en-US" sz="6400" dirty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 TO </a:t>
            </a:r>
            <a:r>
              <a:rPr lang="en-US" sz="6400" i="1" dirty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IDENTIFY</a:t>
            </a:r>
            <a:r>
              <a:rPr lang="en-US" sz="6400" dirty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 THE TERMONOLOGY NEEDED TO EVALUATE </a:t>
            </a:r>
            <a:r>
              <a:rPr lang="en-US" sz="6400" dirty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AFRICAN</a:t>
            </a:r>
            <a:r>
              <a:rPr lang="en-US" sz="6400" dirty="0" smtClean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 </a:t>
            </a:r>
            <a:r>
              <a:rPr lang="en-US" sz="64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MUSIC </a:t>
            </a:r>
            <a:endParaRPr lang="en-US" sz="6400" dirty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8041479" y="5929313"/>
            <a:ext cx="3955254" cy="742950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txBody>
          <a:bodyPr vert="horz" lIns="91440" tIns="45720" rIns="91440" bIns="45720" rtlCol="0">
            <a:normAutofit fontScale="25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 smtClean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6400" dirty="0" smtClean="0">
                <a:solidFill>
                  <a:srgbClr val="FFFF00"/>
                </a:solidFill>
                <a:latin typeface="Krungthep" charset="-34"/>
                <a:ea typeface="Krungthep" charset="-34"/>
                <a:cs typeface="Krungthep" charset="-34"/>
              </a:rPr>
              <a:t>CHALLENGE </a:t>
            </a:r>
            <a:r>
              <a:rPr lang="en-US" sz="6400" dirty="0">
                <a:solidFill>
                  <a:srgbClr val="FFFF0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 </a:t>
            </a:r>
            <a:r>
              <a:rPr lang="en-US" sz="6400" i="1" dirty="0" smtClean="0">
                <a:solidFill>
                  <a:srgbClr val="FFFF0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APPLY</a:t>
            </a:r>
            <a:r>
              <a:rPr lang="en-US" sz="6400" dirty="0" smtClean="0">
                <a:solidFill>
                  <a:srgbClr val="FFFF0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 THIS TO </a:t>
            </a:r>
            <a:r>
              <a:rPr lang="en-US" sz="6400" dirty="0">
                <a:solidFill>
                  <a:srgbClr val="FFFF0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PRODUCE A 7/9 SCORE ON THE EXAM PRACTICE QUESTION </a:t>
            </a:r>
            <a:endParaRPr lang="en-US" sz="6400" dirty="0">
              <a:solidFill>
                <a:srgbClr val="FFFF00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64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 </a:t>
            </a:r>
            <a:endParaRPr lang="en-US" sz="6400" dirty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5325326" y="396225"/>
            <a:ext cx="3408247" cy="404949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700" dirty="0" smtClean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</a:rPr>
              <a:t>Tonality: MAJOR </a:t>
            </a: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3074195" y="1060764"/>
            <a:ext cx="7910508" cy="815334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Instrument Specifics: </a:t>
            </a:r>
            <a:r>
              <a:rPr lang="en-US" sz="2000" dirty="0" err="1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Baterias</a:t>
            </a:r>
            <a:r>
              <a:rPr lang="en-US" sz="20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 (drummers) - </a:t>
            </a:r>
            <a:r>
              <a:rPr lang="en-US" sz="2000" dirty="0" err="1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Surdo</a:t>
            </a:r>
            <a:r>
              <a:rPr lang="en-US" sz="20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, </a:t>
            </a:r>
            <a:r>
              <a:rPr lang="en-US" sz="2000" dirty="0" err="1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caixa</a:t>
            </a:r>
            <a:r>
              <a:rPr lang="en-US" sz="20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, timbale, </a:t>
            </a:r>
            <a:r>
              <a:rPr lang="en-US" sz="2000" dirty="0" err="1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agogo</a:t>
            </a:r>
            <a:r>
              <a:rPr lang="en-US" sz="20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 bells, percussion, shakers, </a:t>
            </a:r>
            <a:r>
              <a:rPr lang="en-US" sz="2000" dirty="0" err="1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apito</a:t>
            </a:r>
            <a:r>
              <a:rPr lang="en-US" sz="20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 – </a:t>
            </a:r>
            <a:r>
              <a:rPr lang="en-US" sz="2000" dirty="0" err="1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Surdo</a:t>
            </a:r>
            <a:r>
              <a:rPr lang="en-US" sz="20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 plays pulse, </a:t>
            </a:r>
            <a:r>
              <a:rPr lang="en-US" sz="2000" dirty="0" err="1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caixa</a:t>
            </a:r>
            <a:r>
              <a:rPr lang="en-US" sz="20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 used for polyrhythms</a:t>
            </a:r>
            <a:endParaRPr lang="en-US" sz="2000" dirty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</p:txBody>
      </p:sp>
      <p:sp>
        <p:nvSpPr>
          <p:cNvPr id="12" name="Subtitle 2"/>
          <p:cNvSpPr txBox="1">
            <a:spLocks/>
          </p:cNvSpPr>
          <p:nvPr/>
        </p:nvSpPr>
        <p:spPr>
          <a:xfrm>
            <a:off x="3074196" y="2033790"/>
            <a:ext cx="7910508" cy="662731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txBody>
          <a:bodyPr vert="horz" lIns="91440" tIns="45720" rIns="91440" bIns="45720" rtlCol="0">
            <a:normAutofit fontScale="47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 smtClean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3300" dirty="0" smtClean="0">
                <a:solidFill>
                  <a:srgbClr val="FFFF00"/>
                </a:solidFill>
                <a:latin typeface="Krungthep" charset="-34"/>
                <a:ea typeface="Krungthep" charset="-34"/>
                <a:cs typeface="Krungthep" charset="-34"/>
              </a:rPr>
              <a:t>Origins: Brazil – has influences and roots in slavery. Samba features in CARNIVALS.</a:t>
            </a:r>
            <a:endParaRPr lang="en-US" sz="3300" dirty="0">
              <a:solidFill>
                <a:srgbClr val="FFFF00"/>
              </a:solidFill>
              <a:latin typeface="Krungthep" charset="-34"/>
              <a:ea typeface="Krungthep" charset="-34"/>
              <a:cs typeface="Krungthep" charset="-34"/>
            </a:endParaRPr>
          </a:p>
        </p:txBody>
      </p:sp>
      <p:sp>
        <p:nvSpPr>
          <p:cNvPr id="13" name="Subtitle 2"/>
          <p:cNvSpPr txBox="1">
            <a:spLocks/>
          </p:cNvSpPr>
          <p:nvPr/>
        </p:nvSpPr>
        <p:spPr>
          <a:xfrm>
            <a:off x="3074195" y="2991052"/>
            <a:ext cx="7910508" cy="664002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700" dirty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17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Lyrics/Melody: Melodies sometimes played by brass or woodwind instruments</a:t>
            </a:r>
          </a:p>
        </p:txBody>
      </p:sp>
      <p:sp>
        <p:nvSpPr>
          <p:cNvPr id="14" name="Subtitle 2"/>
          <p:cNvSpPr txBox="1">
            <a:spLocks/>
          </p:cNvSpPr>
          <p:nvPr/>
        </p:nvSpPr>
        <p:spPr>
          <a:xfrm>
            <a:off x="3074196" y="3948314"/>
            <a:ext cx="7910508" cy="664002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>
            <a:normAutofit fontScale="77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700" dirty="0" smtClean="0">
              <a:solidFill>
                <a:srgbClr val="7030A0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1900" dirty="0" smtClean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</a:rPr>
              <a:t>Rhythm: USE OF LATIN PERCUSSION, CALL AND RESPONSE, Cross rhythms, polyrhythms, </a:t>
            </a:r>
          </a:p>
        </p:txBody>
      </p:sp>
      <p:sp>
        <p:nvSpPr>
          <p:cNvPr id="15" name="Subtitle 2"/>
          <p:cNvSpPr txBox="1">
            <a:spLocks/>
          </p:cNvSpPr>
          <p:nvPr/>
        </p:nvSpPr>
        <p:spPr>
          <a:xfrm>
            <a:off x="3074196" y="4905576"/>
            <a:ext cx="7910508" cy="662731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 smtClean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17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Structure: Call and response – conductor leads the drum calls and changes</a:t>
            </a:r>
          </a:p>
        </p:txBody>
      </p:sp>
    </p:spTree>
    <p:extLst>
      <p:ext uri="{BB962C8B-B14F-4D97-AF65-F5344CB8AC3E}">
        <p14:creationId xmlns:p14="http://schemas.microsoft.com/office/powerpoint/2010/main" val="79958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6200000">
            <a:off x="-1128710" y="2543177"/>
            <a:ext cx="5929313" cy="842963"/>
          </a:xfrm>
          <a:solidFill>
            <a:srgbClr val="00B050"/>
          </a:solidFill>
        </p:spPr>
        <p:txBody>
          <a:bodyPr>
            <a:normAutofit fontScale="55000" lnSpcReduction="20000"/>
          </a:bodyPr>
          <a:lstStyle/>
          <a:p>
            <a:endParaRPr lang="en-US" dirty="0" smtClean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77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MODELLING - </a:t>
            </a:r>
            <a:r>
              <a:rPr lang="en-US" sz="7700" b="1" dirty="0" smtClean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</a:rPr>
              <a:t>SAMBA</a:t>
            </a:r>
            <a:endParaRPr lang="en-US" sz="7700" b="1" dirty="0">
              <a:solidFill>
                <a:srgbClr val="7030A0"/>
              </a:solidFill>
              <a:latin typeface="Krungthep" charset="-34"/>
              <a:ea typeface="Krungthep" charset="-34"/>
              <a:cs typeface="Krungthep" charset="-34"/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130971" y="5929313"/>
            <a:ext cx="3955254" cy="74295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>
            <a:normAutofit fontScale="25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 smtClean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6400" dirty="0" smtClean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</a:rPr>
              <a:t>GOOD PROGRESS </a:t>
            </a:r>
            <a:r>
              <a:rPr lang="en-US" sz="6400" dirty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 TO </a:t>
            </a:r>
            <a:r>
              <a:rPr lang="en-US" sz="6400" i="1" dirty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DESCRIBE</a:t>
            </a:r>
            <a:r>
              <a:rPr lang="en-US" sz="6400" dirty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 THE CHARACTERSITICS OF </a:t>
            </a:r>
            <a:r>
              <a:rPr lang="en-US" sz="6400" dirty="0" smtClean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Samba </a:t>
            </a:r>
            <a:r>
              <a:rPr lang="en-US" sz="6400" dirty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MUSIC</a:t>
            </a:r>
            <a:endParaRPr lang="en-US" sz="6400" dirty="0">
              <a:solidFill>
                <a:srgbClr val="7030A0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64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 </a:t>
            </a:r>
            <a:endParaRPr lang="en-US" sz="6400" dirty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4086225" y="5929313"/>
            <a:ext cx="3955254" cy="742950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txBody>
          <a:bodyPr vert="horz" lIns="91440" tIns="45720" rIns="91440" bIns="45720" rtlCol="0">
            <a:normAutofit fontScale="25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 smtClean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64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Outstanding PROGRESS </a:t>
            </a:r>
            <a:r>
              <a:rPr lang="en-US" sz="6400" dirty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 TO </a:t>
            </a:r>
            <a:r>
              <a:rPr lang="en-US" sz="6400" i="1" dirty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IDENTIFY</a:t>
            </a:r>
            <a:r>
              <a:rPr lang="en-US" sz="6400" dirty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 THE TERMONOLOGY NEEDED TO EVALUATE </a:t>
            </a:r>
            <a:r>
              <a:rPr lang="en-US" sz="6400" dirty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Samba </a:t>
            </a:r>
            <a:r>
              <a:rPr lang="en-US" sz="64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MUSIC </a:t>
            </a:r>
            <a:endParaRPr lang="en-US" sz="6400" dirty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8041479" y="5929313"/>
            <a:ext cx="3955254" cy="742950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txBody>
          <a:bodyPr vert="horz" lIns="91440" tIns="45720" rIns="91440" bIns="45720" rtlCol="0">
            <a:normAutofit fontScale="25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 smtClean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6400" dirty="0" smtClean="0">
                <a:solidFill>
                  <a:srgbClr val="FFFF00"/>
                </a:solidFill>
                <a:latin typeface="Krungthep" charset="-34"/>
                <a:ea typeface="Krungthep" charset="-34"/>
                <a:cs typeface="Krungthep" charset="-34"/>
              </a:rPr>
              <a:t>CHALLENGE </a:t>
            </a:r>
            <a:r>
              <a:rPr lang="en-US" sz="6400" dirty="0">
                <a:solidFill>
                  <a:srgbClr val="FFFF0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 </a:t>
            </a:r>
            <a:r>
              <a:rPr lang="en-US" sz="6400" i="1" dirty="0" smtClean="0">
                <a:solidFill>
                  <a:srgbClr val="FFFF0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APPLY</a:t>
            </a:r>
            <a:r>
              <a:rPr lang="en-US" sz="6400" dirty="0" smtClean="0">
                <a:solidFill>
                  <a:srgbClr val="FFFF0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 THIS TO </a:t>
            </a:r>
            <a:r>
              <a:rPr lang="en-US" sz="6400" dirty="0">
                <a:solidFill>
                  <a:srgbClr val="FFFF0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PRODUCE A 7/9 SCORE ON THE EXAM PRACTICE QUESTION </a:t>
            </a:r>
            <a:endParaRPr lang="en-US" sz="6400" dirty="0">
              <a:solidFill>
                <a:srgbClr val="FFFF00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64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 </a:t>
            </a:r>
            <a:endParaRPr lang="en-US" sz="6400" dirty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5325326" y="396225"/>
            <a:ext cx="3408247" cy="404949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700" dirty="0" smtClean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</a:rPr>
              <a:t>Tonality: MAJOR </a:t>
            </a: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3074195" y="1060764"/>
            <a:ext cx="7910508" cy="815334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Instrument Specifics: </a:t>
            </a:r>
            <a:r>
              <a:rPr lang="en-US" sz="2000" dirty="0" err="1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Baterias</a:t>
            </a:r>
            <a:r>
              <a:rPr lang="en-US" sz="20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 (drummers) - </a:t>
            </a:r>
            <a:r>
              <a:rPr lang="en-US" sz="2000" dirty="0" err="1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Surdo</a:t>
            </a:r>
            <a:r>
              <a:rPr lang="en-US" sz="20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, </a:t>
            </a:r>
            <a:r>
              <a:rPr lang="en-US" sz="2000" dirty="0" err="1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caixa</a:t>
            </a:r>
            <a:r>
              <a:rPr lang="en-US" sz="20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, timbale, </a:t>
            </a:r>
            <a:r>
              <a:rPr lang="en-US" sz="2000" dirty="0" err="1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agogo</a:t>
            </a:r>
            <a:r>
              <a:rPr lang="en-US" sz="20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 bells, percussion, shakers, </a:t>
            </a:r>
            <a:r>
              <a:rPr lang="en-US" sz="2000" dirty="0" err="1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apito</a:t>
            </a:r>
            <a:r>
              <a:rPr lang="en-US" sz="20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 – </a:t>
            </a:r>
            <a:r>
              <a:rPr lang="en-US" sz="2000" dirty="0" err="1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Surdo</a:t>
            </a:r>
            <a:r>
              <a:rPr lang="en-US" sz="20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 plays pulse, </a:t>
            </a:r>
            <a:r>
              <a:rPr lang="en-US" sz="2000" dirty="0" err="1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caixa</a:t>
            </a:r>
            <a:r>
              <a:rPr lang="en-US" sz="20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 used for polyrhythms</a:t>
            </a:r>
            <a:endParaRPr lang="en-US" sz="2000" dirty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</p:txBody>
      </p:sp>
      <p:sp>
        <p:nvSpPr>
          <p:cNvPr id="12" name="Subtitle 2"/>
          <p:cNvSpPr txBox="1">
            <a:spLocks/>
          </p:cNvSpPr>
          <p:nvPr/>
        </p:nvSpPr>
        <p:spPr>
          <a:xfrm>
            <a:off x="3074196" y="2033790"/>
            <a:ext cx="7910508" cy="662731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txBody>
          <a:bodyPr vert="horz" lIns="91440" tIns="45720" rIns="91440" bIns="45720" rtlCol="0">
            <a:normAutofit fontScale="47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 smtClean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3300" dirty="0" smtClean="0">
                <a:solidFill>
                  <a:srgbClr val="FFFF00"/>
                </a:solidFill>
                <a:latin typeface="Krungthep" charset="-34"/>
                <a:ea typeface="Krungthep" charset="-34"/>
                <a:cs typeface="Krungthep" charset="-34"/>
              </a:rPr>
              <a:t>Origins: Brazil – has influences and roots in slavery. Samba features in CARNIVALS.</a:t>
            </a:r>
            <a:endParaRPr lang="en-US" sz="3300" dirty="0">
              <a:solidFill>
                <a:srgbClr val="FFFF00"/>
              </a:solidFill>
              <a:latin typeface="Krungthep" charset="-34"/>
              <a:ea typeface="Krungthep" charset="-34"/>
              <a:cs typeface="Krungthep" charset="-34"/>
            </a:endParaRPr>
          </a:p>
        </p:txBody>
      </p:sp>
      <p:sp>
        <p:nvSpPr>
          <p:cNvPr id="13" name="Subtitle 2"/>
          <p:cNvSpPr txBox="1">
            <a:spLocks/>
          </p:cNvSpPr>
          <p:nvPr/>
        </p:nvSpPr>
        <p:spPr>
          <a:xfrm>
            <a:off x="3074195" y="2991052"/>
            <a:ext cx="7910508" cy="664002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700" dirty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17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Lyrics/Melody: Melodies sometimes played by brass or woodwind instruments</a:t>
            </a:r>
          </a:p>
        </p:txBody>
      </p:sp>
      <p:sp>
        <p:nvSpPr>
          <p:cNvPr id="14" name="Subtitle 2"/>
          <p:cNvSpPr txBox="1">
            <a:spLocks/>
          </p:cNvSpPr>
          <p:nvPr/>
        </p:nvSpPr>
        <p:spPr>
          <a:xfrm>
            <a:off x="3074196" y="3948314"/>
            <a:ext cx="7910508" cy="664002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>
            <a:normAutofit fontScale="77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700" dirty="0" smtClean="0">
              <a:solidFill>
                <a:srgbClr val="7030A0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1900" dirty="0" smtClean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</a:rPr>
              <a:t>Rhythm: USE OF LATIN PERCUSSION, CALL AND RESPONSE, Cross rhythms, polyrhythms, </a:t>
            </a:r>
          </a:p>
        </p:txBody>
      </p:sp>
      <p:sp>
        <p:nvSpPr>
          <p:cNvPr id="15" name="Subtitle 2"/>
          <p:cNvSpPr txBox="1">
            <a:spLocks/>
          </p:cNvSpPr>
          <p:nvPr/>
        </p:nvSpPr>
        <p:spPr>
          <a:xfrm>
            <a:off x="3074196" y="4905576"/>
            <a:ext cx="7910508" cy="662731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 smtClean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17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Structure: Call and response – conductor leads the drum calls and changes</a:t>
            </a:r>
          </a:p>
        </p:txBody>
      </p:sp>
    </p:spTree>
    <p:extLst>
      <p:ext uri="{BB962C8B-B14F-4D97-AF65-F5344CB8AC3E}">
        <p14:creationId xmlns:p14="http://schemas.microsoft.com/office/powerpoint/2010/main" val="821490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6200000">
            <a:off x="-1128710" y="2543177"/>
            <a:ext cx="5929313" cy="842963"/>
          </a:xfrm>
          <a:solidFill>
            <a:srgbClr val="00B050"/>
          </a:solidFill>
        </p:spPr>
        <p:txBody>
          <a:bodyPr>
            <a:normAutofit fontScale="55000" lnSpcReduction="20000"/>
          </a:bodyPr>
          <a:lstStyle/>
          <a:p>
            <a:endParaRPr lang="en-US" dirty="0" smtClean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77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MODELLING - </a:t>
            </a:r>
            <a:r>
              <a:rPr lang="en-US" sz="7700" b="1" dirty="0" smtClean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</a:rPr>
              <a:t>CALYPSO</a:t>
            </a:r>
            <a:endParaRPr lang="en-US" sz="7700" b="1" dirty="0">
              <a:solidFill>
                <a:srgbClr val="7030A0"/>
              </a:solidFill>
              <a:latin typeface="Krungthep" charset="-34"/>
              <a:ea typeface="Krungthep" charset="-34"/>
              <a:cs typeface="Krungthep" charset="-34"/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130971" y="5929313"/>
            <a:ext cx="3955254" cy="74295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>
            <a:normAutofit fontScale="25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 smtClean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6400" dirty="0" smtClean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</a:rPr>
              <a:t>GOOD PROGRESS </a:t>
            </a:r>
            <a:r>
              <a:rPr lang="en-US" sz="6400" dirty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 TO </a:t>
            </a:r>
            <a:r>
              <a:rPr lang="en-US" sz="6400" i="1" dirty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DESCRIBE</a:t>
            </a:r>
            <a:r>
              <a:rPr lang="en-US" sz="6400" dirty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 THE CHARACTERSITICS OF CALYPSO MUSIC</a:t>
            </a:r>
            <a:endParaRPr lang="en-US" sz="6400" dirty="0">
              <a:solidFill>
                <a:srgbClr val="7030A0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64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 </a:t>
            </a:r>
            <a:endParaRPr lang="en-US" sz="6400" dirty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4086225" y="5929313"/>
            <a:ext cx="3955254" cy="742950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txBody>
          <a:bodyPr vert="horz" lIns="91440" tIns="45720" rIns="91440" bIns="45720" rtlCol="0">
            <a:normAutofit fontScale="25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 smtClean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64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Outstanding PROGRESS </a:t>
            </a:r>
            <a:r>
              <a:rPr lang="en-US" sz="6400" dirty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 TO </a:t>
            </a:r>
            <a:r>
              <a:rPr lang="en-US" sz="6400" i="1" dirty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IDENTIFY</a:t>
            </a:r>
            <a:r>
              <a:rPr lang="en-US" sz="6400" dirty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 THE TERMONOLOGY NEEDED TO EVALUATE CALYPSO MUSIC </a:t>
            </a:r>
            <a:endParaRPr lang="en-US" sz="6400" dirty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8041479" y="5929313"/>
            <a:ext cx="3955254" cy="742950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txBody>
          <a:bodyPr vert="horz" lIns="91440" tIns="45720" rIns="91440" bIns="45720" rtlCol="0">
            <a:normAutofit fontScale="25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 smtClean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6400" dirty="0" smtClean="0">
                <a:solidFill>
                  <a:srgbClr val="FFFF00"/>
                </a:solidFill>
                <a:latin typeface="Krungthep" charset="-34"/>
                <a:ea typeface="Krungthep" charset="-34"/>
                <a:cs typeface="Krungthep" charset="-34"/>
              </a:rPr>
              <a:t>CHALLENGE </a:t>
            </a:r>
            <a:r>
              <a:rPr lang="en-US" sz="6400" dirty="0">
                <a:solidFill>
                  <a:srgbClr val="FFFF0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 </a:t>
            </a:r>
            <a:r>
              <a:rPr lang="en-US" sz="6400" i="1" dirty="0" smtClean="0">
                <a:solidFill>
                  <a:srgbClr val="FFFF0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APPLY</a:t>
            </a:r>
            <a:r>
              <a:rPr lang="en-US" sz="6400" dirty="0" smtClean="0">
                <a:solidFill>
                  <a:srgbClr val="FFFF0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 THIS TO </a:t>
            </a:r>
            <a:r>
              <a:rPr lang="en-US" sz="6400" dirty="0">
                <a:solidFill>
                  <a:srgbClr val="FFFF0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PRODUCE A 7/9 SCORE ON THE EXAM PRACTICE QUESTION </a:t>
            </a:r>
            <a:endParaRPr lang="en-US" sz="6400" dirty="0">
              <a:solidFill>
                <a:srgbClr val="FFFF00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64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 </a:t>
            </a:r>
            <a:endParaRPr lang="en-US" sz="6400" dirty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5325326" y="396225"/>
            <a:ext cx="3408247" cy="404949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700" dirty="0" smtClean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</a:rPr>
              <a:t>Tonality: MAJOR </a:t>
            </a: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3074195" y="1076528"/>
            <a:ext cx="7910508" cy="662731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 smtClean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20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Instrument Specifics: STEEL PANS, CONGA, BONGOS</a:t>
            </a:r>
            <a:endParaRPr lang="en-US" sz="2000" dirty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</p:txBody>
      </p:sp>
      <p:sp>
        <p:nvSpPr>
          <p:cNvPr id="12" name="Subtitle 2"/>
          <p:cNvSpPr txBox="1">
            <a:spLocks/>
          </p:cNvSpPr>
          <p:nvPr/>
        </p:nvSpPr>
        <p:spPr>
          <a:xfrm>
            <a:off x="3074196" y="2033790"/>
            <a:ext cx="7910508" cy="662731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 smtClean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2000" dirty="0" smtClean="0">
                <a:solidFill>
                  <a:srgbClr val="FFFF00"/>
                </a:solidFill>
                <a:latin typeface="Krungthep" charset="-34"/>
                <a:ea typeface="Krungthep" charset="-34"/>
                <a:cs typeface="Krungthep" charset="-34"/>
              </a:rPr>
              <a:t>Origins: AFRICAN-CARRIBEAN, SPECIFICALLY TRINIDAD AND TOBAGO</a:t>
            </a:r>
            <a:endParaRPr lang="en-US" sz="2000" dirty="0">
              <a:solidFill>
                <a:srgbClr val="FFFF00"/>
              </a:solidFill>
              <a:latin typeface="Krungthep" charset="-34"/>
              <a:ea typeface="Krungthep" charset="-34"/>
              <a:cs typeface="Krungthep" charset="-34"/>
            </a:endParaRPr>
          </a:p>
        </p:txBody>
      </p:sp>
      <p:sp>
        <p:nvSpPr>
          <p:cNvPr id="13" name="Subtitle 2"/>
          <p:cNvSpPr txBox="1">
            <a:spLocks/>
          </p:cNvSpPr>
          <p:nvPr/>
        </p:nvSpPr>
        <p:spPr>
          <a:xfrm>
            <a:off x="3074195" y="2991052"/>
            <a:ext cx="7910508" cy="664002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700" dirty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17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Lyrics/Melody: TOPICAL, WITTY, SATIRICAL, SIMPLE HARMONY </a:t>
            </a:r>
          </a:p>
        </p:txBody>
      </p:sp>
      <p:sp>
        <p:nvSpPr>
          <p:cNvPr id="14" name="Subtitle 2"/>
          <p:cNvSpPr txBox="1">
            <a:spLocks/>
          </p:cNvSpPr>
          <p:nvPr/>
        </p:nvSpPr>
        <p:spPr>
          <a:xfrm>
            <a:off x="3074196" y="3948314"/>
            <a:ext cx="7910508" cy="664002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>
            <a:normAutofit fontScale="850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700" dirty="0" smtClean="0">
              <a:solidFill>
                <a:srgbClr val="7030A0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1900" dirty="0" smtClean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</a:rPr>
              <a:t>Rhythm: USE OF LATIN PERCUSSION, CALL AND RESPONSE, 4/4, SYNCOPATION  </a:t>
            </a:r>
          </a:p>
        </p:txBody>
      </p:sp>
      <p:sp>
        <p:nvSpPr>
          <p:cNvPr id="15" name="Subtitle 2"/>
          <p:cNvSpPr txBox="1">
            <a:spLocks/>
          </p:cNvSpPr>
          <p:nvPr/>
        </p:nvSpPr>
        <p:spPr>
          <a:xfrm>
            <a:off x="3074196" y="4905576"/>
            <a:ext cx="7910508" cy="662731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 smtClean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17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Structure: TRADITIONAL SONG STRUCTURE (VERSE/CHORUS)</a:t>
            </a:r>
          </a:p>
        </p:txBody>
      </p:sp>
    </p:spTree>
    <p:extLst>
      <p:ext uri="{BB962C8B-B14F-4D97-AF65-F5344CB8AC3E}">
        <p14:creationId xmlns:p14="http://schemas.microsoft.com/office/powerpoint/2010/main" val="4288505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6200000">
            <a:off x="-1128710" y="2543177"/>
            <a:ext cx="5929313" cy="842963"/>
          </a:xfrm>
          <a:solidFill>
            <a:srgbClr val="00B050"/>
          </a:solidFill>
        </p:spPr>
        <p:txBody>
          <a:bodyPr>
            <a:normAutofit fontScale="47500" lnSpcReduction="20000"/>
          </a:bodyPr>
          <a:lstStyle/>
          <a:p>
            <a:endParaRPr lang="en-US" dirty="0" smtClean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77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MODELLING </a:t>
            </a:r>
            <a:r>
              <a:rPr lang="en-US" sz="7700" b="1" dirty="0" smtClean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</a:rPr>
              <a:t>PALESTIAN</a:t>
            </a:r>
            <a:endParaRPr lang="en-US" sz="7700" b="1" dirty="0">
              <a:solidFill>
                <a:srgbClr val="7030A0"/>
              </a:solidFill>
              <a:latin typeface="Krungthep" charset="-34"/>
              <a:ea typeface="Krungthep" charset="-34"/>
              <a:cs typeface="Krungthep" charset="-34"/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130971" y="5929313"/>
            <a:ext cx="3955254" cy="74295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>
            <a:normAutofit fontScale="25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 smtClean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6400" dirty="0" smtClean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</a:rPr>
              <a:t>GOOD PROGRESS </a:t>
            </a:r>
            <a:r>
              <a:rPr lang="en-US" sz="6400" dirty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 TO </a:t>
            </a:r>
            <a:r>
              <a:rPr lang="en-US" sz="6400" i="1" dirty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DESCRIBE</a:t>
            </a:r>
            <a:r>
              <a:rPr lang="en-US" sz="6400" dirty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 THE CHARACTERSITICS OF </a:t>
            </a:r>
            <a:r>
              <a:rPr lang="en-US" sz="6400" dirty="0" smtClean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PALESTINIAN </a:t>
            </a:r>
            <a:r>
              <a:rPr lang="en-US" sz="6400" dirty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MUSIC</a:t>
            </a:r>
            <a:endParaRPr lang="en-US" sz="6400" dirty="0">
              <a:solidFill>
                <a:srgbClr val="7030A0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64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 </a:t>
            </a:r>
            <a:endParaRPr lang="en-US" sz="6400" dirty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4086225" y="5929313"/>
            <a:ext cx="3955254" cy="742950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txBody>
          <a:bodyPr vert="horz" lIns="91440" tIns="45720" rIns="91440" bIns="45720" rtlCol="0">
            <a:normAutofit fontScale="25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 smtClean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64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Outstanding PROGRESS </a:t>
            </a:r>
            <a:r>
              <a:rPr lang="en-US" sz="6400" dirty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 TO </a:t>
            </a:r>
            <a:r>
              <a:rPr lang="en-US" sz="6400" i="1" dirty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IDENTIFY</a:t>
            </a:r>
            <a:r>
              <a:rPr lang="en-US" sz="6400" dirty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 THE </a:t>
            </a:r>
            <a:r>
              <a:rPr lang="en-US" sz="6400" dirty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PALESTINIAN </a:t>
            </a:r>
            <a:r>
              <a:rPr lang="en-US" sz="64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MUSIC </a:t>
            </a:r>
            <a:endParaRPr lang="en-US" sz="6400" dirty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8041479" y="5929313"/>
            <a:ext cx="3955254" cy="742950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txBody>
          <a:bodyPr vert="horz" lIns="91440" tIns="45720" rIns="91440" bIns="45720" rtlCol="0">
            <a:normAutofit fontScale="25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 smtClean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6400" dirty="0" smtClean="0">
                <a:solidFill>
                  <a:srgbClr val="FFFF00"/>
                </a:solidFill>
                <a:latin typeface="Krungthep" charset="-34"/>
                <a:ea typeface="Krungthep" charset="-34"/>
                <a:cs typeface="Krungthep" charset="-34"/>
              </a:rPr>
              <a:t>CHALLENGE </a:t>
            </a:r>
            <a:r>
              <a:rPr lang="en-US" sz="6400" dirty="0">
                <a:solidFill>
                  <a:srgbClr val="FFFF0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 </a:t>
            </a:r>
            <a:r>
              <a:rPr lang="en-US" sz="6400" i="1" dirty="0" smtClean="0">
                <a:solidFill>
                  <a:srgbClr val="FFFF0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APPLY</a:t>
            </a:r>
            <a:r>
              <a:rPr lang="en-US" sz="6400" dirty="0" smtClean="0">
                <a:solidFill>
                  <a:srgbClr val="FFFF0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 THIS TO </a:t>
            </a:r>
            <a:r>
              <a:rPr lang="en-US" sz="6400" dirty="0">
                <a:solidFill>
                  <a:srgbClr val="FFFF0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PRODUCE A 7/9 SCORE ON THE EXAM PRACTICE QUESTION </a:t>
            </a:r>
            <a:endParaRPr lang="en-US" sz="6400" dirty="0">
              <a:solidFill>
                <a:srgbClr val="FFFF00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64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 </a:t>
            </a:r>
            <a:endParaRPr lang="en-US" sz="6400" dirty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4963376" y="171451"/>
            <a:ext cx="3408247" cy="629724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>
            <a:normAutofit fontScale="925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700" dirty="0" smtClean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</a:rPr>
              <a:t>Tonality: </a:t>
            </a:r>
            <a:r>
              <a:rPr lang="en-US" sz="1700" b="1" dirty="0" smtClean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</a:rPr>
              <a:t>Modes</a:t>
            </a:r>
            <a:r>
              <a:rPr lang="en-US" sz="1700" dirty="0" smtClean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</a:rPr>
              <a:t> called </a:t>
            </a:r>
            <a:r>
              <a:rPr lang="en-US" sz="1700" b="1" dirty="0" smtClean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</a:rPr>
              <a:t>MAQAMAT</a:t>
            </a:r>
            <a:r>
              <a:rPr lang="en-US" sz="1700" dirty="0" smtClean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</a:rPr>
              <a:t>. </a:t>
            </a:r>
            <a:r>
              <a:rPr lang="en-US" sz="1700" b="1" dirty="0" smtClean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</a:rPr>
              <a:t>Microtonal. ARABIC music.</a:t>
            </a: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2712245" y="914400"/>
            <a:ext cx="7910508" cy="98624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txBody>
          <a:bodyPr vert="horz" lIns="91440" tIns="45720" rIns="91440" bIns="45720" rtlCol="0">
            <a:normAutofit fontScale="3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 smtClean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pPr algn="l"/>
            <a:r>
              <a:rPr lang="en-US" sz="5600" b="1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Instrument Specifics: </a:t>
            </a:r>
            <a:r>
              <a:rPr lang="en-US" sz="5600" b="1" dirty="0" smtClean="0">
                <a:solidFill>
                  <a:srgbClr val="FFFF00"/>
                </a:solidFill>
                <a:latin typeface="Krungthep" charset="-34"/>
                <a:ea typeface="Krungthep" charset="-34"/>
                <a:cs typeface="Krungthep" charset="-34"/>
              </a:rPr>
              <a:t>String</a:t>
            </a:r>
            <a:r>
              <a:rPr lang="en-US" sz="5600" b="1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/</a:t>
            </a:r>
            <a:r>
              <a:rPr lang="en-US" sz="5600" b="1" dirty="0" smtClean="0">
                <a:solidFill>
                  <a:srgbClr val="00B0F0"/>
                </a:solidFill>
                <a:latin typeface="Krungthep" charset="-34"/>
                <a:ea typeface="Krungthep" charset="-34"/>
                <a:cs typeface="Krungthep" charset="-34"/>
              </a:rPr>
              <a:t>Wind</a:t>
            </a:r>
            <a:r>
              <a:rPr lang="en-US" sz="5600" b="1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 &amp; </a:t>
            </a:r>
            <a:r>
              <a:rPr lang="en-US" sz="5600" b="1" dirty="0" smtClean="0">
                <a:solidFill>
                  <a:srgbClr val="92D050"/>
                </a:solidFill>
                <a:latin typeface="Krungthep" charset="-34"/>
                <a:ea typeface="Krungthep" charset="-34"/>
                <a:cs typeface="Krungthep" charset="-34"/>
              </a:rPr>
              <a:t>Percussion</a:t>
            </a:r>
            <a:r>
              <a:rPr lang="en-US" sz="5600" b="1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. </a:t>
            </a:r>
            <a:r>
              <a:rPr lang="en-US" sz="5600" b="1" dirty="0" smtClean="0">
                <a:solidFill>
                  <a:srgbClr val="FFFF00"/>
                </a:solidFill>
                <a:latin typeface="Krungthep" charset="-34"/>
                <a:ea typeface="Krungthep" charset="-34"/>
                <a:cs typeface="Krungthep" charset="-34"/>
              </a:rPr>
              <a:t>Zither, </a:t>
            </a:r>
            <a:r>
              <a:rPr lang="en-US" sz="5600" b="1" dirty="0" err="1" smtClean="0">
                <a:solidFill>
                  <a:srgbClr val="FFFF00"/>
                </a:solidFill>
                <a:latin typeface="Krungthep" charset="-34"/>
                <a:ea typeface="Krungthep" charset="-34"/>
                <a:cs typeface="Krungthep" charset="-34"/>
              </a:rPr>
              <a:t>Kanun</a:t>
            </a:r>
            <a:r>
              <a:rPr lang="en-US" sz="5600" b="1" dirty="0" smtClean="0">
                <a:solidFill>
                  <a:srgbClr val="FFFF00"/>
                </a:solidFill>
                <a:latin typeface="Krungthep" charset="-34"/>
                <a:ea typeface="Krungthep" charset="-34"/>
                <a:cs typeface="Krungthep" charset="-34"/>
              </a:rPr>
              <a:t>, Oud, </a:t>
            </a:r>
            <a:r>
              <a:rPr lang="en-US" sz="5600" b="1" dirty="0" err="1" smtClean="0">
                <a:solidFill>
                  <a:srgbClr val="FFFF00"/>
                </a:solidFill>
                <a:latin typeface="Krungthep" charset="-34"/>
                <a:ea typeface="Krungthep" charset="-34"/>
                <a:cs typeface="Krungthep" charset="-34"/>
              </a:rPr>
              <a:t>Rababah</a:t>
            </a:r>
            <a:r>
              <a:rPr lang="en-US" sz="5600" b="1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. </a:t>
            </a:r>
            <a:r>
              <a:rPr lang="en-US" sz="5600" b="1" dirty="0" err="1" smtClean="0">
                <a:solidFill>
                  <a:srgbClr val="00B0F0"/>
                </a:solidFill>
                <a:latin typeface="Krungthep" charset="-34"/>
                <a:ea typeface="Krungthep" charset="-34"/>
                <a:cs typeface="Krungthep" charset="-34"/>
              </a:rPr>
              <a:t>Mijwiz</a:t>
            </a:r>
            <a:r>
              <a:rPr lang="en-US" sz="5600" b="1" dirty="0" smtClean="0">
                <a:solidFill>
                  <a:srgbClr val="00B0F0"/>
                </a:solidFill>
                <a:latin typeface="Krungthep" charset="-34"/>
                <a:ea typeface="Krungthep" charset="-34"/>
                <a:cs typeface="Krungthep" charset="-34"/>
              </a:rPr>
              <a:t>, </a:t>
            </a:r>
            <a:r>
              <a:rPr lang="en-US" sz="5600" b="1" dirty="0" err="1" smtClean="0">
                <a:solidFill>
                  <a:srgbClr val="00B0F0"/>
                </a:solidFill>
                <a:latin typeface="Krungthep" charset="-34"/>
                <a:ea typeface="Krungthep" charset="-34"/>
                <a:cs typeface="Krungthep" charset="-34"/>
              </a:rPr>
              <a:t>Arghul</a:t>
            </a:r>
            <a:r>
              <a:rPr lang="en-US" sz="5600" b="1" dirty="0" smtClean="0">
                <a:solidFill>
                  <a:srgbClr val="00B0F0"/>
                </a:solidFill>
                <a:latin typeface="Krungthep" charset="-34"/>
                <a:ea typeface="Krungthep" charset="-34"/>
                <a:cs typeface="Krungthep" charset="-34"/>
              </a:rPr>
              <a:t> &amp; </a:t>
            </a:r>
            <a:r>
              <a:rPr lang="en-US" sz="5600" b="1" dirty="0" err="1" smtClean="0">
                <a:solidFill>
                  <a:srgbClr val="00B0F0"/>
                </a:solidFill>
                <a:latin typeface="Krungthep" charset="-34"/>
                <a:ea typeface="Krungthep" charset="-34"/>
                <a:cs typeface="Krungthep" charset="-34"/>
              </a:rPr>
              <a:t>Shababa</a:t>
            </a:r>
            <a:r>
              <a:rPr lang="en-US" sz="5600" b="1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. </a:t>
            </a:r>
            <a:r>
              <a:rPr lang="en-US" sz="5600" b="1" dirty="0" err="1" smtClean="0">
                <a:solidFill>
                  <a:srgbClr val="92D050"/>
                </a:solidFill>
                <a:latin typeface="Krungthep" charset="-34"/>
                <a:ea typeface="Krungthep" charset="-34"/>
                <a:cs typeface="Krungthep" charset="-34"/>
              </a:rPr>
              <a:t>Doumbek</a:t>
            </a:r>
            <a:r>
              <a:rPr lang="en-US" sz="5600" b="1" dirty="0" smtClean="0">
                <a:solidFill>
                  <a:srgbClr val="92D050"/>
                </a:solidFill>
                <a:latin typeface="Krungthep" charset="-34"/>
                <a:ea typeface="Krungthep" charset="-34"/>
                <a:cs typeface="Krungthep" charset="-34"/>
              </a:rPr>
              <a:t> </a:t>
            </a:r>
            <a:r>
              <a:rPr lang="en-US" sz="5600" b="1" dirty="0" err="1" smtClean="0">
                <a:solidFill>
                  <a:srgbClr val="92D050"/>
                </a:solidFill>
                <a:latin typeface="Krungthep" charset="-34"/>
                <a:ea typeface="Krungthep" charset="-34"/>
                <a:cs typeface="Krungthep" charset="-34"/>
              </a:rPr>
              <a:t>Zills</a:t>
            </a:r>
            <a:r>
              <a:rPr lang="en-US" sz="5600" b="1" dirty="0" smtClean="0">
                <a:solidFill>
                  <a:srgbClr val="92D050"/>
                </a:solidFill>
                <a:latin typeface="Krungthep" charset="-34"/>
                <a:ea typeface="Krungthep" charset="-34"/>
                <a:cs typeface="Krungthep" charset="-34"/>
              </a:rPr>
              <a:t> and </a:t>
            </a:r>
            <a:r>
              <a:rPr lang="en-US" sz="5600" b="1" dirty="0" err="1" smtClean="0">
                <a:solidFill>
                  <a:srgbClr val="92D050"/>
                </a:solidFill>
                <a:latin typeface="Krungthep" charset="-34"/>
                <a:ea typeface="Krungthep" charset="-34"/>
                <a:cs typeface="Krungthep" charset="-34"/>
              </a:rPr>
              <a:t>Riq</a:t>
            </a:r>
            <a:r>
              <a:rPr lang="en-US" sz="5600" b="1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.</a:t>
            </a:r>
            <a:endParaRPr lang="en-US" sz="5600" dirty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</p:txBody>
      </p:sp>
      <p:sp>
        <p:nvSpPr>
          <p:cNvPr id="12" name="Subtitle 2"/>
          <p:cNvSpPr txBox="1">
            <a:spLocks/>
          </p:cNvSpPr>
          <p:nvPr/>
        </p:nvSpPr>
        <p:spPr>
          <a:xfrm>
            <a:off x="2712246" y="1900650"/>
            <a:ext cx="7910508" cy="795872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 smtClean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pPr algn="l"/>
            <a:r>
              <a:rPr lang="en-US" sz="2600" b="1" dirty="0" smtClean="0">
                <a:solidFill>
                  <a:srgbClr val="FFFF00"/>
                </a:solidFill>
                <a:latin typeface="Krungthep" charset="-34"/>
                <a:ea typeface="Krungthep" charset="-34"/>
                <a:cs typeface="Krungthep" charset="-34"/>
              </a:rPr>
              <a:t>Origins:</a:t>
            </a:r>
            <a:endParaRPr lang="en-US" sz="2600" dirty="0">
              <a:solidFill>
                <a:srgbClr val="FFFF00"/>
              </a:solidFill>
              <a:latin typeface="Krungthep" charset="-34"/>
              <a:ea typeface="Krungthep" charset="-34"/>
              <a:cs typeface="Krungthep" charset="-34"/>
            </a:endParaRPr>
          </a:p>
        </p:txBody>
      </p:sp>
      <p:sp>
        <p:nvSpPr>
          <p:cNvPr id="13" name="Subtitle 2"/>
          <p:cNvSpPr txBox="1">
            <a:spLocks/>
          </p:cNvSpPr>
          <p:nvPr/>
        </p:nvSpPr>
        <p:spPr>
          <a:xfrm>
            <a:off x="2712245" y="2735438"/>
            <a:ext cx="7910508" cy="1174785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txBody>
          <a:bodyPr vert="horz" lIns="91440" tIns="45720" rIns="91440" bIns="45720" rtlCol="0">
            <a:normAutofit fontScale="55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700" dirty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pPr algn="l"/>
            <a:r>
              <a:rPr lang="en-US" sz="3800" b="1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Lyrics/Melody</a:t>
            </a:r>
            <a:r>
              <a:rPr lang="en-US" sz="38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 – Usually based on </a:t>
            </a:r>
            <a:r>
              <a:rPr lang="en-US" sz="3800" b="1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MODES</a:t>
            </a:r>
            <a:r>
              <a:rPr lang="en-US" sz="38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. Lyrics usually celebratory songs for weddings OR slow, mournful laments. Such as stories of wars, social and political issues</a:t>
            </a:r>
            <a:r>
              <a:rPr lang="en-US" sz="29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.  </a:t>
            </a:r>
          </a:p>
        </p:txBody>
      </p:sp>
      <p:sp>
        <p:nvSpPr>
          <p:cNvPr id="14" name="Subtitle 2"/>
          <p:cNvSpPr txBox="1">
            <a:spLocks/>
          </p:cNvSpPr>
          <p:nvPr/>
        </p:nvSpPr>
        <p:spPr>
          <a:xfrm>
            <a:off x="2712245" y="4001956"/>
            <a:ext cx="7910508" cy="935112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>
            <a:normAutofit fontScale="25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700" dirty="0" smtClean="0">
              <a:solidFill>
                <a:srgbClr val="7030A0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pPr algn="l"/>
            <a:r>
              <a:rPr lang="en-US" sz="8000" b="1" dirty="0" smtClean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</a:rPr>
              <a:t>Rhythm: Played on the </a:t>
            </a:r>
            <a:r>
              <a:rPr lang="en-US" sz="8000" b="1" dirty="0" err="1" smtClean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</a:rPr>
              <a:t>Doumbek</a:t>
            </a:r>
            <a:r>
              <a:rPr lang="en-US" sz="8000" b="1" dirty="0" smtClean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</a:rPr>
              <a:t> – Goblet shaped drum. 10/8 time signature not uncommon. The DOUMBEK provides the rhythm for people to dance to at weddings or celebrations.</a:t>
            </a:r>
            <a:endParaRPr lang="en-US" sz="1900" dirty="0" smtClean="0">
              <a:solidFill>
                <a:srgbClr val="7030A0"/>
              </a:solidFill>
              <a:latin typeface="Krungthep" charset="-34"/>
              <a:ea typeface="Krungthep" charset="-34"/>
              <a:cs typeface="Krungthep" charset="-34"/>
            </a:endParaRPr>
          </a:p>
        </p:txBody>
      </p:sp>
      <p:sp>
        <p:nvSpPr>
          <p:cNvPr id="15" name="Subtitle 2"/>
          <p:cNvSpPr txBox="1">
            <a:spLocks/>
          </p:cNvSpPr>
          <p:nvPr/>
        </p:nvSpPr>
        <p:spPr>
          <a:xfrm>
            <a:off x="2712246" y="5028801"/>
            <a:ext cx="7910508" cy="736333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A </a:t>
            </a:r>
            <a:r>
              <a:rPr lang="en-US" sz="2000" dirty="0" err="1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popluar</a:t>
            </a:r>
            <a:r>
              <a:rPr lang="en-US" sz="20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 type of </a:t>
            </a:r>
            <a:r>
              <a:rPr lang="en-US" sz="2000" dirty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Palestinian </a:t>
            </a:r>
            <a:r>
              <a:rPr lang="en-US" sz="20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folk music dance is the DABKE where dancers often link arms or dance in a circle.</a:t>
            </a:r>
          </a:p>
        </p:txBody>
      </p:sp>
    </p:spTree>
    <p:extLst>
      <p:ext uri="{BB962C8B-B14F-4D97-AF65-F5344CB8AC3E}">
        <p14:creationId xmlns:p14="http://schemas.microsoft.com/office/powerpoint/2010/main" val="208944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6200000">
            <a:off x="-1128710" y="2543177"/>
            <a:ext cx="5929313" cy="842963"/>
          </a:xfrm>
          <a:solidFill>
            <a:srgbClr val="00B050"/>
          </a:solidFill>
        </p:spPr>
        <p:txBody>
          <a:bodyPr>
            <a:normAutofit fontScale="55000" lnSpcReduction="20000"/>
          </a:bodyPr>
          <a:lstStyle/>
          <a:p>
            <a:endParaRPr lang="en-US" dirty="0" smtClean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77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MODELLING </a:t>
            </a:r>
            <a:r>
              <a:rPr lang="en-US" sz="7700" b="1" dirty="0" smtClean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</a:rPr>
              <a:t>ISRAELI</a:t>
            </a:r>
            <a:endParaRPr lang="en-US" sz="7700" b="1" dirty="0">
              <a:solidFill>
                <a:srgbClr val="7030A0"/>
              </a:solidFill>
              <a:latin typeface="Krungthep" charset="-34"/>
              <a:ea typeface="Krungthep" charset="-34"/>
              <a:cs typeface="Krungthep" charset="-34"/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130971" y="5929313"/>
            <a:ext cx="3955254" cy="74295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>
            <a:normAutofit fontScale="25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 smtClean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6400" dirty="0" smtClean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</a:rPr>
              <a:t>GOOD PROGRESS </a:t>
            </a:r>
            <a:r>
              <a:rPr lang="en-US" sz="6400" dirty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 TO </a:t>
            </a:r>
            <a:r>
              <a:rPr lang="en-US" sz="6400" i="1" dirty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DESCRIBE</a:t>
            </a:r>
            <a:r>
              <a:rPr lang="en-US" sz="6400" dirty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 THE CHARACTERSITICS OF </a:t>
            </a:r>
            <a:r>
              <a:rPr lang="en-US" sz="6400" dirty="0" smtClean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ISRAELI </a:t>
            </a:r>
            <a:r>
              <a:rPr lang="en-US" sz="6400" dirty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MUSIC</a:t>
            </a:r>
            <a:endParaRPr lang="en-US" sz="6400" dirty="0">
              <a:solidFill>
                <a:srgbClr val="7030A0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64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 </a:t>
            </a:r>
            <a:endParaRPr lang="en-US" sz="6400" dirty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4086225" y="5929313"/>
            <a:ext cx="3955254" cy="742950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txBody>
          <a:bodyPr vert="horz" lIns="91440" tIns="45720" rIns="91440" bIns="45720" rtlCol="0">
            <a:normAutofit fontScale="25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 smtClean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64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Outstanding PROGRESS </a:t>
            </a:r>
            <a:r>
              <a:rPr lang="en-US" sz="6400" dirty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 TO </a:t>
            </a:r>
            <a:r>
              <a:rPr lang="en-US" sz="6400" i="1" dirty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IDENTIFY</a:t>
            </a:r>
            <a:r>
              <a:rPr lang="en-US" sz="6400" dirty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 THE TERMONOLOGY NEEDED TO EVALUATE </a:t>
            </a:r>
            <a:r>
              <a:rPr lang="en-US" sz="6400" dirty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ISRAELI </a:t>
            </a:r>
            <a:r>
              <a:rPr lang="en-US" sz="64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MUSIC </a:t>
            </a:r>
            <a:endParaRPr lang="en-US" sz="6400" dirty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8041479" y="5929313"/>
            <a:ext cx="3955254" cy="742950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txBody>
          <a:bodyPr vert="horz" lIns="91440" tIns="45720" rIns="91440" bIns="45720" rtlCol="0">
            <a:normAutofit fontScale="25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 smtClean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6400" dirty="0" smtClean="0">
                <a:solidFill>
                  <a:srgbClr val="FFFF00"/>
                </a:solidFill>
                <a:latin typeface="Krungthep" charset="-34"/>
                <a:ea typeface="Krungthep" charset="-34"/>
                <a:cs typeface="Krungthep" charset="-34"/>
              </a:rPr>
              <a:t>CHALLENGE </a:t>
            </a:r>
            <a:r>
              <a:rPr lang="en-US" sz="6400" dirty="0">
                <a:solidFill>
                  <a:srgbClr val="FFFF0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 </a:t>
            </a:r>
            <a:r>
              <a:rPr lang="en-US" sz="6400" i="1" dirty="0" smtClean="0">
                <a:solidFill>
                  <a:srgbClr val="FFFF0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APPLY</a:t>
            </a:r>
            <a:r>
              <a:rPr lang="en-US" sz="6400" dirty="0" smtClean="0">
                <a:solidFill>
                  <a:srgbClr val="FFFF0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 THIS TO </a:t>
            </a:r>
            <a:r>
              <a:rPr lang="en-US" sz="6400" dirty="0">
                <a:solidFill>
                  <a:srgbClr val="FFFF0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PRODUCE A 7/9 SCORE ON THE EXAM PRACTICE QUESTION </a:t>
            </a:r>
            <a:endParaRPr lang="en-US" sz="6400" dirty="0">
              <a:solidFill>
                <a:srgbClr val="FFFF00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64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 </a:t>
            </a:r>
            <a:endParaRPr lang="en-US" sz="6400" dirty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2712245" y="108862"/>
            <a:ext cx="7910507" cy="642488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 smtClean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</a:rPr>
              <a:t>TONALITY: </a:t>
            </a:r>
            <a:r>
              <a:rPr lang="en-US" dirty="0" smtClean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</a:rPr>
              <a:t>Tonality usually </a:t>
            </a:r>
            <a:r>
              <a:rPr lang="en-US" b="1" dirty="0" smtClean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</a:rPr>
              <a:t>MINOR, use of MODES, microtonal. </a:t>
            </a: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2712244" y="813940"/>
            <a:ext cx="7910508" cy="121707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txBody>
          <a:bodyPr vert="horz" lIns="91440" tIns="45720" rIns="91440" bIns="45720" rtlCol="0">
            <a:normAutofit fontScale="3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 smtClean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pPr algn="l"/>
            <a:r>
              <a:rPr lang="en-US" sz="6200" b="1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Instrument Specifics: Western string instruments, woodwind, brass and percussion together with Middle Eastern instruments such as the OUD. KANUN, DOUMBEK &amp; TAMBOURINE. Also uses ACCORDION.</a:t>
            </a:r>
            <a:endParaRPr lang="en-US" sz="6200" dirty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</p:txBody>
      </p:sp>
      <p:sp>
        <p:nvSpPr>
          <p:cNvPr id="12" name="Subtitle 2"/>
          <p:cNvSpPr txBox="1">
            <a:spLocks/>
          </p:cNvSpPr>
          <p:nvPr/>
        </p:nvSpPr>
        <p:spPr>
          <a:xfrm>
            <a:off x="2712246" y="2062312"/>
            <a:ext cx="7910508" cy="1506745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txBody>
          <a:bodyPr vert="horz" lIns="91440" tIns="45720" rIns="91440" bIns="45720" rtlCol="0">
            <a:normAutofit fontScale="40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 smtClean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pPr algn="l"/>
            <a:r>
              <a:rPr lang="en-US" sz="5500" b="1" dirty="0" smtClean="0">
                <a:solidFill>
                  <a:srgbClr val="FFFF00"/>
                </a:solidFill>
                <a:latin typeface="Krungthep" charset="-34"/>
                <a:ea typeface="Krungthep" charset="-34"/>
                <a:cs typeface="Krungthep" charset="-34"/>
              </a:rPr>
              <a:t>Origins:</a:t>
            </a:r>
            <a:r>
              <a:rPr lang="en-US" sz="5500" dirty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</a:rPr>
              <a:t> </a:t>
            </a:r>
            <a:r>
              <a:rPr lang="en-US" sz="5500" dirty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Israel is made up of people from many different backgrounds and this is reflected in its music. </a:t>
            </a:r>
            <a:r>
              <a:rPr lang="en-US" sz="55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In the </a:t>
            </a:r>
            <a:r>
              <a:rPr lang="en-US" sz="5500" b="1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1920’s </a:t>
            </a:r>
            <a:r>
              <a:rPr lang="en-US" sz="55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– </a:t>
            </a:r>
            <a:r>
              <a:rPr lang="en-US" sz="5500" b="1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1960s NEW FOLK MUSIC </a:t>
            </a:r>
            <a:r>
              <a:rPr lang="en-US" sz="55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was written to give the country a common musical identity. New folk dances were created to accompany the new folk music.</a:t>
            </a:r>
            <a:endParaRPr lang="en-US" sz="5500" dirty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</p:txBody>
      </p:sp>
      <p:sp>
        <p:nvSpPr>
          <p:cNvPr id="13" name="Subtitle 2"/>
          <p:cNvSpPr txBox="1">
            <a:spLocks/>
          </p:cNvSpPr>
          <p:nvPr/>
        </p:nvSpPr>
        <p:spPr>
          <a:xfrm>
            <a:off x="2712246" y="3631647"/>
            <a:ext cx="7910508" cy="1174785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txBody>
          <a:bodyPr vert="horz" lIns="91440" tIns="45720" rIns="91440" bIns="45720" rtlCol="0">
            <a:normAutofit fontScale="77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700" dirty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pPr algn="l"/>
            <a:r>
              <a:rPr lang="en-US" sz="3800" b="1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The </a:t>
            </a:r>
            <a:r>
              <a:rPr lang="en-US" sz="3800" b="1" dirty="0" err="1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Horah</a:t>
            </a:r>
            <a:r>
              <a:rPr lang="en-US" sz="3800" b="1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: Originally a folk dance form Romania. It’s a circle dance for celebrations. </a:t>
            </a:r>
            <a:endParaRPr lang="en-US" sz="2900" dirty="0" smtClean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</p:txBody>
      </p:sp>
      <p:sp>
        <p:nvSpPr>
          <p:cNvPr id="14" name="Subtitle 2"/>
          <p:cNvSpPr txBox="1">
            <a:spLocks/>
          </p:cNvSpPr>
          <p:nvPr/>
        </p:nvSpPr>
        <p:spPr>
          <a:xfrm>
            <a:off x="2712246" y="4869022"/>
            <a:ext cx="7910508" cy="935112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>
            <a:normAutofit fontScale="25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700" dirty="0" smtClean="0">
              <a:solidFill>
                <a:srgbClr val="7030A0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pPr algn="l"/>
            <a:r>
              <a:rPr lang="en-US" sz="8000" b="1" dirty="0" smtClean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</a:rPr>
              <a:t>KLEZMER: POPULAR FOLK MUSIC </a:t>
            </a:r>
            <a:r>
              <a:rPr lang="en-US" sz="9600" b="1" dirty="0" smtClean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</a:rPr>
              <a:t>today in Israel – Accordion based, fast, homophonic and syncopated. </a:t>
            </a:r>
            <a:r>
              <a:rPr lang="en-US" sz="9600" b="1" dirty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</a:rPr>
              <a:t>Vocal sounds often mimic crying or laughter!</a:t>
            </a:r>
          </a:p>
          <a:p>
            <a:pPr algn="l"/>
            <a:endParaRPr lang="en-US" sz="1900" dirty="0" smtClean="0">
              <a:solidFill>
                <a:srgbClr val="7030A0"/>
              </a:solidFill>
              <a:latin typeface="Krungthep" charset="-34"/>
              <a:ea typeface="Krungthep" charset="-34"/>
              <a:cs typeface="Krungthep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3917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2" grpId="0" animBg="1"/>
      <p:bldP spid="13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6200000">
            <a:off x="-1128710" y="2543177"/>
            <a:ext cx="5929313" cy="842963"/>
          </a:xfrm>
          <a:solidFill>
            <a:srgbClr val="00B050"/>
          </a:solidFill>
        </p:spPr>
        <p:txBody>
          <a:bodyPr>
            <a:normAutofit fontScale="47500" lnSpcReduction="20000"/>
          </a:bodyPr>
          <a:lstStyle/>
          <a:p>
            <a:endParaRPr lang="en-US" dirty="0" smtClean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77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MODELLING - </a:t>
            </a:r>
            <a:r>
              <a:rPr lang="en-US" sz="7700" b="1" dirty="0" smtClean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</a:rPr>
              <a:t>BHANGRA</a:t>
            </a:r>
            <a:endParaRPr lang="en-US" sz="7700" b="1" dirty="0">
              <a:solidFill>
                <a:srgbClr val="7030A0"/>
              </a:solidFill>
              <a:latin typeface="Krungthep" charset="-34"/>
              <a:ea typeface="Krungthep" charset="-34"/>
              <a:cs typeface="Krungthep" charset="-34"/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130971" y="5929313"/>
            <a:ext cx="3955254" cy="74295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>
            <a:normAutofit fontScale="25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 smtClean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6400" dirty="0" smtClean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</a:rPr>
              <a:t>GOOD PROGRESS </a:t>
            </a:r>
            <a:r>
              <a:rPr lang="en-US" sz="6400" dirty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 TO </a:t>
            </a:r>
            <a:r>
              <a:rPr lang="en-US" sz="6400" i="1" dirty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DESCRIBE</a:t>
            </a:r>
            <a:r>
              <a:rPr lang="en-US" sz="6400" dirty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 THE CHARACTERSITICS OF </a:t>
            </a:r>
            <a:r>
              <a:rPr lang="en-US" sz="6400" dirty="0" smtClean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BHANGRA </a:t>
            </a:r>
            <a:r>
              <a:rPr lang="en-US" sz="6400" dirty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MUSIC</a:t>
            </a:r>
            <a:endParaRPr lang="en-US" sz="6400" dirty="0">
              <a:solidFill>
                <a:srgbClr val="7030A0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64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 </a:t>
            </a:r>
            <a:endParaRPr lang="en-US" sz="6400" dirty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4086225" y="5929313"/>
            <a:ext cx="3955254" cy="742950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txBody>
          <a:bodyPr vert="horz" lIns="91440" tIns="45720" rIns="91440" bIns="45720" rtlCol="0">
            <a:normAutofit fontScale="25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 smtClean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64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Outstanding PROGRESS </a:t>
            </a:r>
            <a:r>
              <a:rPr lang="en-US" sz="6400" dirty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 TO </a:t>
            </a:r>
            <a:r>
              <a:rPr lang="en-US" sz="6400" i="1" dirty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IDENTIFY</a:t>
            </a:r>
            <a:r>
              <a:rPr lang="en-US" sz="6400" dirty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 THE TERMONOLOGY NEEDED TO EVALUATE </a:t>
            </a:r>
            <a:r>
              <a:rPr lang="en-US" sz="6400" dirty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BHANGRA</a:t>
            </a:r>
            <a:r>
              <a:rPr lang="en-US" sz="64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 </a:t>
            </a:r>
            <a:r>
              <a:rPr lang="en-US" sz="6400" dirty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MUSIC </a:t>
            </a:r>
            <a:endParaRPr lang="en-US" sz="6400" dirty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8041479" y="5929313"/>
            <a:ext cx="3955254" cy="742950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txBody>
          <a:bodyPr vert="horz" lIns="91440" tIns="45720" rIns="91440" bIns="45720" rtlCol="0">
            <a:normAutofit fontScale="25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 smtClean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6400" dirty="0" smtClean="0">
                <a:solidFill>
                  <a:srgbClr val="FFFF00"/>
                </a:solidFill>
                <a:latin typeface="Krungthep" charset="-34"/>
                <a:ea typeface="Krungthep" charset="-34"/>
                <a:cs typeface="Krungthep" charset="-34"/>
              </a:rPr>
              <a:t>CHALLENGE </a:t>
            </a:r>
            <a:r>
              <a:rPr lang="en-US" sz="6400" dirty="0">
                <a:solidFill>
                  <a:srgbClr val="FFFF0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 </a:t>
            </a:r>
            <a:r>
              <a:rPr lang="en-US" sz="6400" i="1" dirty="0" smtClean="0">
                <a:solidFill>
                  <a:srgbClr val="FFFF0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APPLY</a:t>
            </a:r>
            <a:r>
              <a:rPr lang="en-US" sz="6400" dirty="0" smtClean="0">
                <a:solidFill>
                  <a:srgbClr val="FFFF0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 THIS TO </a:t>
            </a:r>
            <a:r>
              <a:rPr lang="en-US" sz="6400" dirty="0">
                <a:solidFill>
                  <a:srgbClr val="FFFF0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PRODUCE A 7/9 SCORE ON THE EXAM PRACTICE QUESTION </a:t>
            </a:r>
            <a:endParaRPr lang="en-US" sz="6400" dirty="0">
              <a:solidFill>
                <a:srgbClr val="FFFF00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64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 </a:t>
            </a:r>
            <a:endParaRPr lang="en-US" sz="6400" dirty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5325326" y="396225"/>
            <a:ext cx="3408247" cy="404949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700" dirty="0" smtClean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</a:rPr>
              <a:t>Tonality: MICROTONAL / Major chords accompaniment sometimes </a:t>
            </a: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3074195" y="914400"/>
            <a:ext cx="7910508" cy="82485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txBody>
          <a:bodyPr vert="horz" lIns="91440" tIns="45720" rIns="91440" bIns="45720" rtlCol="0">
            <a:normAutofit fontScale="25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 smtClean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pPr algn="l"/>
            <a:r>
              <a:rPr lang="en-US" sz="48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Instrument Specifics: </a:t>
            </a:r>
            <a:r>
              <a:rPr lang="en-US" sz="4800" dirty="0" err="1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Dhol</a:t>
            </a:r>
            <a:r>
              <a:rPr lang="en-US" sz="4800" dirty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 </a:t>
            </a:r>
            <a:r>
              <a:rPr lang="en-US" sz="48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Drum – different drum heads. Main rhythm is the </a:t>
            </a:r>
            <a:r>
              <a:rPr lang="en-US" sz="4800" b="1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CHAAL. </a:t>
            </a:r>
            <a:r>
              <a:rPr lang="en-US" sz="4800" dirty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.  </a:t>
            </a:r>
            <a:r>
              <a:rPr lang="en-US" sz="4800" dirty="0" err="1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Dholak</a:t>
            </a:r>
            <a:r>
              <a:rPr lang="en-US" sz="4800" dirty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, smaller drum than the </a:t>
            </a:r>
            <a:r>
              <a:rPr lang="en-US" sz="48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DHOL. Also use of western instruments such as guitars and synthesizers. SINGING also has an important role in BHANGRA</a:t>
            </a:r>
            <a:r>
              <a:rPr lang="en-US" sz="4800" b="1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. ALGHOZI </a:t>
            </a:r>
            <a:r>
              <a:rPr lang="en-US" sz="48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(double flute) and </a:t>
            </a:r>
            <a:r>
              <a:rPr lang="en-US" sz="4800" b="1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TUMBI</a:t>
            </a:r>
            <a:r>
              <a:rPr lang="en-US" sz="48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 (weird guitar thing with  one string) and </a:t>
            </a:r>
            <a:r>
              <a:rPr lang="en-US" sz="4800" b="1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TABLA</a:t>
            </a:r>
            <a:r>
              <a:rPr lang="en-US" sz="48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 drums.</a:t>
            </a:r>
            <a:endParaRPr lang="en-US" sz="4800" dirty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</p:txBody>
      </p:sp>
      <p:sp>
        <p:nvSpPr>
          <p:cNvPr id="12" name="Subtitle 2"/>
          <p:cNvSpPr txBox="1">
            <a:spLocks/>
          </p:cNvSpPr>
          <p:nvPr/>
        </p:nvSpPr>
        <p:spPr>
          <a:xfrm>
            <a:off x="3074196" y="1900650"/>
            <a:ext cx="7910508" cy="795872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txBody>
          <a:bodyPr vert="horz" lIns="91440" tIns="45720" rIns="91440" bIns="45720" rtlCol="0">
            <a:normAutofit fontScale="55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 smtClean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pPr algn="l"/>
            <a:r>
              <a:rPr lang="en-US" sz="2600" dirty="0" smtClean="0">
                <a:solidFill>
                  <a:srgbClr val="FFFF00"/>
                </a:solidFill>
                <a:latin typeface="Krungthep" charset="-34"/>
                <a:ea typeface="Krungthep" charset="-34"/>
                <a:cs typeface="Krungthep" charset="-34"/>
              </a:rPr>
              <a:t>Origins: Bhangra originated in PUNJAB region of NORTHERN INDIA. Was used for people to celebrate HARVEST TIME. Modern Bhangra developed in the UK in the 1970s and 80s.</a:t>
            </a:r>
            <a:endParaRPr lang="en-US" sz="2600" dirty="0">
              <a:solidFill>
                <a:srgbClr val="FFFF00"/>
              </a:solidFill>
              <a:latin typeface="Krungthep" charset="-34"/>
              <a:ea typeface="Krungthep" charset="-34"/>
              <a:cs typeface="Krungthep" charset="-34"/>
            </a:endParaRPr>
          </a:p>
        </p:txBody>
      </p:sp>
      <p:sp>
        <p:nvSpPr>
          <p:cNvPr id="13" name="Subtitle 2"/>
          <p:cNvSpPr txBox="1">
            <a:spLocks/>
          </p:cNvSpPr>
          <p:nvPr/>
        </p:nvSpPr>
        <p:spPr>
          <a:xfrm>
            <a:off x="3074195" y="2838734"/>
            <a:ext cx="7910508" cy="816320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700" dirty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pPr algn="l"/>
            <a:r>
              <a:rPr lang="en-US" sz="29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Lyrics/Melody – Music often used in BOLLYWOOD films. Melodies use small range of notes and the lyrics tend to be lighthearted.  </a:t>
            </a:r>
          </a:p>
        </p:txBody>
      </p:sp>
      <p:sp>
        <p:nvSpPr>
          <p:cNvPr id="14" name="Subtitle 2"/>
          <p:cNvSpPr txBox="1">
            <a:spLocks/>
          </p:cNvSpPr>
          <p:nvPr/>
        </p:nvSpPr>
        <p:spPr>
          <a:xfrm>
            <a:off x="3074196" y="3948314"/>
            <a:ext cx="7910508" cy="664002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700" dirty="0" smtClean="0">
              <a:solidFill>
                <a:srgbClr val="7030A0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1900" dirty="0" smtClean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</a:rPr>
              <a:t>Rhythm: CHAAL. POLYRHYTHMS, CROSS RHYTHMS and SYNCOPATION.   </a:t>
            </a:r>
          </a:p>
        </p:txBody>
      </p:sp>
      <p:sp>
        <p:nvSpPr>
          <p:cNvPr id="15" name="Subtitle 2"/>
          <p:cNvSpPr txBox="1">
            <a:spLocks/>
          </p:cNvSpPr>
          <p:nvPr/>
        </p:nvSpPr>
        <p:spPr>
          <a:xfrm>
            <a:off x="3074196" y="4905576"/>
            <a:ext cx="7910508" cy="662731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 smtClean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17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Structure: TRADITIONAL SONG STRUCTURE (VERSE/CHORUS)</a:t>
            </a:r>
          </a:p>
        </p:txBody>
      </p:sp>
    </p:spTree>
    <p:extLst>
      <p:ext uri="{BB962C8B-B14F-4D97-AF65-F5344CB8AC3E}">
        <p14:creationId xmlns:p14="http://schemas.microsoft.com/office/powerpoint/2010/main" val="3684692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6200000">
            <a:off x="-1128710" y="2543177"/>
            <a:ext cx="5929313" cy="842963"/>
          </a:xfrm>
          <a:solidFill>
            <a:srgbClr val="00B050"/>
          </a:solidFill>
        </p:spPr>
        <p:txBody>
          <a:bodyPr>
            <a:normAutofit fontScale="40000" lnSpcReduction="20000"/>
          </a:bodyPr>
          <a:lstStyle/>
          <a:p>
            <a:endParaRPr lang="en-US" dirty="0" smtClean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77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MODELLING – </a:t>
            </a:r>
            <a:r>
              <a:rPr lang="en-US" sz="7700" b="1" dirty="0" smtClean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</a:rPr>
              <a:t>Indian Classical</a:t>
            </a:r>
            <a:endParaRPr lang="en-US" sz="7700" b="1" dirty="0">
              <a:solidFill>
                <a:srgbClr val="7030A0"/>
              </a:solidFill>
              <a:latin typeface="Krungthep" charset="-34"/>
              <a:ea typeface="Krungthep" charset="-34"/>
              <a:cs typeface="Krungthep" charset="-34"/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130971" y="5929313"/>
            <a:ext cx="3955254" cy="74295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>
            <a:normAutofit fontScale="25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 smtClean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6400" dirty="0" smtClean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</a:rPr>
              <a:t>GOOD PROGRESS </a:t>
            </a:r>
            <a:r>
              <a:rPr lang="en-US" sz="6400" dirty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 TO </a:t>
            </a:r>
            <a:r>
              <a:rPr lang="en-US" sz="6400" i="1" dirty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DESCRIBE</a:t>
            </a:r>
            <a:r>
              <a:rPr lang="en-US" sz="6400" dirty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 THE CHARACTERSITICS OF </a:t>
            </a:r>
            <a:r>
              <a:rPr lang="en-US" sz="6400" dirty="0" smtClean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INDIAN CLASSICAL </a:t>
            </a:r>
            <a:r>
              <a:rPr lang="en-US" sz="6400" dirty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MUSIC</a:t>
            </a:r>
            <a:endParaRPr lang="en-US" sz="6400" dirty="0">
              <a:solidFill>
                <a:srgbClr val="7030A0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64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 </a:t>
            </a:r>
            <a:endParaRPr lang="en-US" sz="6400" dirty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4086225" y="5929313"/>
            <a:ext cx="3955254" cy="742950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txBody>
          <a:bodyPr vert="horz" lIns="91440" tIns="45720" rIns="91440" bIns="45720" rtlCol="0">
            <a:normAutofit fontScale="25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 smtClean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64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Outstanding PROGRESS </a:t>
            </a:r>
            <a:r>
              <a:rPr lang="en-US" sz="6400" dirty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 TO </a:t>
            </a:r>
            <a:r>
              <a:rPr lang="en-US" sz="6400" i="1" dirty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IDENTIFY</a:t>
            </a:r>
            <a:r>
              <a:rPr lang="en-US" sz="6400" dirty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 THE TERMONOLOGY NEEDED TO EVALUATE CALYPSO MUSIC </a:t>
            </a:r>
            <a:endParaRPr lang="en-US" sz="6400" dirty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8041479" y="5929313"/>
            <a:ext cx="3955254" cy="742950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txBody>
          <a:bodyPr vert="horz" lIns="91440" tIns="45720" rIns="91440" bIns="45720" rtlCol="0">
            <a:normAutofit fontScale="25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 smtClean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6400" dirty="0" smtClean="0">
                <a:solidFill>
                  <a:srgbClr val="FFFF00"/>
                </a:solidFill>
                <a:latin typeface="Krungthep" charset="-34"/>
                <a:ea typeface="Krungthep" charset="-34"/>
                <a:cs typeface="Krungthep" charset="-34"/>
              </a:rPr>
              <a:t>CHALLENGE </a:t>
            </a:r>
            <a:r>
              <a:rPr lang="en-US" sz="6400" dirty="0">
                <a:solidFill>
                  <a:srgbClr val="FFFF0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 </a:t>
            </a:r>
            <a:r>
              <a:rPr lang="en-US" sz="6400" i="1" dirty="0" smtClean="0">
                <a:solidFill>
                  <a:srgbClr val="FFFF0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APPLY</a:t>
            </a:r>
            <a:r>
              <a:rPr lang="en-US" sz="6400" dirty="0" smtClean="0">
                <a:solidFill>
                  <a:srgbClr val="FFFF0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 THIS TO </a:t>
            </a:r>
            <a:r>
              <a:rPr lang="en-US" sz="6400" dirty="0">
                <a:solidFill>
                  <a:srgbClr val="FFFF00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PRODUCE A 7/9 SCORE ON THE EXAM PRACTICE QUESTION </a:t>
            </a:r>
            <a:endParaRPr lang="en-US" sz="6400" dirty="0">
              <a:solidFill>
                <a:srgbClr val="FFFF00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64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  <a:sym typeface="Wingdings"/>
              </a:rPr>
              <a:t> </a:t>
            </a:r>
            <a:endParaRPr lang="en-US" sz="6400" dirty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5325326" y="396225"/>
            <a:ext cx="3408247" cy="404949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700" dirty="0" smtClean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</a:rPr>
              <a:t>Tonality: MICROTONAL / Major chords accompaniment sometimes </a:t>
            </a: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3074195" y="914400"/>
            <a:ext cx="7910508" cy="82485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txBody>
          <a:bodyPr vert="horz" lIns="91440" tIns="45720" rIns="91440" bIns="45720" rtlCol="0">
            <a:normAutofit fontScale="77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 smtClean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pPr algn="l"/>
            <a:r>
              <a:rPr lang="en-US" sz="48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Instrument Specifics:</a:t>
            </a:r>
            <a:endParaRPr lang="en-US" sz="4800" dirty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</p:txBody>
      </p:sp>
      <p:sp>
        <p:nvSpPr>
          <p:cNvPr id="12" name="Subtitle 2"/>
          <p:cNvSpPr txBox="1">
            <a:spLocks/>
          </p:cNvSpPr>
          <p:nvPr/>
        </p:nvSpPr>
        <p:spPr>
          <a:xfrm>
            <a:off x="3074196" y="1900650"/>
            <a:ext cx="7910508" cy="795872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 smtClean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pPr algn="l"/>
            <a:r>
              <a:rPr lang="en-US" sz="2600" dirty="0" smtClean="0">
                <a:solidFill>
                  <a:srgbClr val="FFFF00"/>
                </a:solidFill>
                <a:latin typeface="Krungthep" charset="-34"/>
                <a:ea typeface="Krungthep" charset="-34"/>
                <a:cs typeface="Krungthep" charset="-34"/>
              </a:rPr>
              <a:t>Origins:</a:t>
            </a:r>
            <a:endParaRPr lang="en-US" sz="2600" dirty="0">
              <a:solidFill>
                <a:srgbClr val="FFFF00"/>
              </a:solidFill>
              <a:latin typeface="Krungthep" charset="-34"/>
              <a:ea typeface="Krungthep" charset="-34"/>
              <a:cs typeface="Krungthep" charset="-34"/>
            </a:endParaRPr>
          </a:p>
        </p:txBody>
      </p:sp>
      <p:sp>
        <p:nvSpPr>
          <p:cNvPr id="13" name="Subtitle 2"/>
          <p:cNvSpPr txBox="1">
            <a:spLocks/>
          </p:cNvSpPr>
          <p:nvPr/>
        </p:nvSpPr>
        <p:spPr>
          <a:xfrm>
            <a:off x="3074195" y="2838734"/>
            <a:ext cx="7910508" cy="816320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700" dirty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pPr algn="l"/>
            <a:r>
              <a:rPr lang="en-US" sz="29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Lyrics/Melody – </a:t>
            </a:r>
          </a:p>
        </p:txBody>
      </p:sp>
      <p:sp>
        <p:nvSpPr>
          <p:cNvPr id="14" name="Subtitle 2"/>
          <p:cNvSpPr txBox="1">
            <a:spLocks/>
          </p:cNvSpPr>
          <p:nvPr/>
        </p:nvSpPr>
        <p:spPr>
          <a:xfrm>
            <a:off x="3074196" y="3948314"/>
            <a:ext cx="7910508" cy="664002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700" dirty="0" smtClean="0">
              <a:solidFill>
                <a:srgbClr val="7030A0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1900" dirty="0" smtClean="0">
                <a:solidFill>
                  <a:srgbClr val="7030A0"/>
                </a:solidFill>
                <a:latin typeface="Krungthep" charset="-34"/>
                <a:ea typeface="Krungthep" charset="-34"/>
                <a:cs typeface="Krungthep" charset="-34"/>
              </a:rPr>
              <a:t>Rhythm:.   </a:t>
            </a:r>
          </a:p>
        </p:txBody>
      </p:sp>
      <p:sp>
        <p:nvSpPr>
          <p:cNvPr id="15" name="Subtitle 2"/>
          <p:cNvSpPr txBox="1">
            <a:spLocks/>
          </p:cNvSpPr>
          <p:nvPr/>
        </p:nvSpPr>
        <p:spPr>
          <a:xfrm>
            <a:off x="3074196" y="4905576"/>
            <a:ext cx="7910508" cy="662731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 smtClean="0">
              <a:solidFill>
                <a:schemeClr val="bg1"/>
              </a:solidFill>
              <a:latin typeface="Krungthep" charset="-34"/>
              <a:ea typeface="Krungthep" charset="-34"/>
              <a:cs typeface="Krungthep" charset="-34"/>
            </a:endParaRPr>
          </a:p>
          <a:p>
            <a:r>
              <a:rPr lang="en-US" sz="1700" dirty="0" smtClean="0">
                <a:solidFill>
                  <a:schemeClr val="bg1"/>
                </a:solidFill>
                <a:latin typeface="Krungthep" charset="-34"/>
                <a:ea typeface="Krungthep" charset="-34"/>
                <a:cs typeface="Krungthep" charset="-34"/>
              </a:rPr>
              <a:t>Structure: TRADITIONAL SONG STRUCTURE (VERSE/CHORUS)</a:t>
            </a:r>
          </a:p>
        </p:txBody>
      </p:sp>
    </p:spTree>
    <p:extLst>
      <p:ext uri="{BB962C8B-B14F-4D97-AF65-F5344CB8AC3E}">
        <p14:creationId xmlns:p14="http://schemas.microsoft.com/office/powerpoint/2010/main" val="3958298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951</Words>
  <Application>Microsoft Office PowerPoint</Application>
  <PresentationFormat>Widescreen</PresentationFormat>
  <Paragraphs>145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Accent SF</vt:lpstr>
      <vt:lpstr>Arial</vt:lpstr>
      <vt:lpstr>Calibri</vt:lpstr>
      <vt:lpstr>Calibri Light</vt:lpstr>
      <vt:lpstr>Krungthep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Jonathan Morgan</dc:creator>
  <cp:lastModifiedBy>Jonathan Morgan</cp:lastModifiedBy>
  <cp:revision>7</cp:revision>
  <dcterms:created xsi:type="dcterms:W3CDTF">2020-01-28T13:16:38Z</dcterms:created>
  <dcterms:modified xsi:type="dcterms:W3CDTF">2020-02-04T12:47:31Z</dcterms:modified>
</cp:coreProperties>
</file>