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6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188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orge Valley Communit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1" t="8089" r="59407"/>
          <a:stretch>
            <a:fillRect/>
          </a:stretch>
        </p:blipFill>
        <p:spPr bwMode="auto">
          <a:xfrm>
            <a:off x="7923214" y="201613"/>
            <a:ext cx="969962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331788" y="44450"/>
            <a:ext cx="0" cy="65532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468313" y="44450"/>
            <a:ext cx="0" cy="6700838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79388" y="44450"/>
            <a:ext cx="0" cy="640873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179389" y="6453188"/>
            <a:ext cx="885666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468314" y="6745288"/>
            <a:ext cx="8567737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331789" y="6597650"/>
            <a:ext cx="870426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1804" y="2060850"/>
            <a:ext cx="7772400" cy="1470025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5A702E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7604" y="4509120"/>
            <a:ext cx="6400800" cy="1273696"/>
          </a:xfrm>
        </p:spPr>
        <p:txBody>
          <a:bodyPr/>
          <a:lstStyle>
            <a:lvl1pPr marL="0" indent="0" algn="ctr">
              <a:buNone/>
              <a:defRPr b="1">
                <a:solidFill>
                  <a:srgbClr val="00B0F0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070974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1800" y="572245"/>
            <a:ext cx="8219256" cy="1143000"/>
          </a:xfrm>
        </p:spPr>
        <p:txBody>
          <a:bodyPr>
            <a:noAutofit/>
          </a:bodyPr>
          <a:lstStyle>
            <a:lvl1pPr>
              <a:defRPr sz="3600" b="1" u="none">
                <a:solidFill>
                  <a:srgbClr val="FF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8"/>
            <a:ext cx="8229600" cy="4525963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  <a:lvl2pPr>
              <a:defRPr b="1">
                <a:solidFill>
                  <a:srgbClr val="00B0F0"/>
                </a:solidFill>
              </a:defRPr>
            </a:lvl2pPr>
            <a:lvl3pPr>
              <a:defRPr b="1">
                <a:solidFill>
                  <a:srgbClr val="7030A0"/>
                </a:solidFill>
              </a:defRPr>
            </a:lvl3pPr>
            <a:lvl4pPr>
              <a:defRPr b="1">
                <a:solidFill>
                  <a:schemeClr val="accent6"/>
                </a:solidFill>
              </a:defRPr>
            </a:lvl4pPr>
            <a:lvl5pPr>
              <a:defRPr b="1">
                <a:solidFill>
                  <a:srgbClr val="FF0066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867593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56527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47387"/>
            <a:ext cx="8291513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23174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671246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29742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062086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206485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456052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967858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283194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1" y="274638"/>
            <a:ext cx="82915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829E4A02-59C5-45BD-81ED-673F577E7C56}" type="datetimeFigureOut">
              <a:rPr lang="en-GB" smtClean="0"/>
              <a:t>28/02/2020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9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90009049-A234-4969-8FE4-3F1DD6C7F13C}" type="slidenum">
              <a:rPr lang="en-GB" smtClean="0"/>
              <a:t>‹#›</a:t>
            </a:fld>
            <a:endParaRPr lang="en-GB"/>
          </a:p>
        </p:txBody>
      </p:sp>
      <p:pic>
        <p:nvPicPr>
          <p:cNvPr id="1032" name="Picture 2" descr="Forge Valley Community School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1" t="8089" r="59407"/>
          <a:stretch>
            <a:fillRect/>
          </a:stretch>
        </p:blipFill>
        <p:spPr bwMode="auto">
          <a:xfrm>
            <a:off x="8093075" y="201613"/>
            <a:ext cx="800100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67544" y="98889"/>
            <a:ext cx="4680520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1350" b="1" dirty="0">
                <a:solidFill>
                  <a:srgbClr val="CD1E11"/>
                </a:solidFill>
                <a:cs typeface="Arial" charset="0"/>
              </a:rPr>
              <a:t>Ambition</a:t>
            </a:r>
            <a:r>
              <a:rPr lang="en-GB" altLang="en-US" sz="135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GB" altLang="en-US" sz="1350" b="1" dirty="0">
                <a:cs typeface="Arial" charset="0"/>
              </a:rPr>
              <a:t>       </a:t>
            </a:r>
            <a:r>
              <a:rPr lang="en-GB" altLang="en-US" sz="1350" b="1" dirty="0">
                <a:solidFill>
                  <a:srgbClr val="00A7E2"/>
                </a:solidFill>
                <a:cs typeface="Arial" charset="0"/>
              </a:rPr>
              <a:t> Endeavour         </a:t>
            </a:r>
            <a:r>
              <a:rPr lang="en-GB" altLang="en-US" sz="1350" b="1" dirty="0">
                <a:solidFill>
                  <a:srgbClr val="77933C"/>
                </a:solidFill>
                <a:cs typeface="Arial" charset="0"/>
              </a:rPr>
              <a:t>Success</a:t>
            </a:r>
          </a:p>
        </p:txBody>
      </p:sp>
    </p:spTree>
    <p:extLst>
      <p:ext uri="{BB962C8B-B14F-4D97-AF65-F5344CB8AC3E}">
        <p14:creationId xmlns:p14="http://schemas.microsoft.com/office/powerpoint/2010/main" val="2007743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learningrx.lyrishq.net/media/images/Pot%20and%20Spo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72148" y="3966989"/>
            <a:ext cx="3171852" cy="2891011"/>
          </a:xfrm>
          <a:prstGeom prst="rect">
            <a:avLst/>
          </a:prstGeom>
          <a:noFill/>
        </p:spPr>
      </p:pic>
      <p:pic>
        <p:nvPicPr>
          <p:cNvPr id="15362" name="Picture 2" descr="C:\Users\Sophie\AppData\Local\Microsoft\Windows\Temporary Internet Files\Content.IE5\RQLM6OMN\MC90043925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192488">
            <a:off x="158013" y="167142"/>
            <a:ext cx="2007096" cy="2007096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-13797" y="2060848"/>
            <a:ext cx="915779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What ingredients do you need for a perfect 12 mark essay?</a:t>
            </a:r>
            <a:endParaRPr lang="en-US" sz="54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entalfloss.com/blogs/wp-content/uploads/2010/12/banan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724128" y="1772816"/>
            <a:ext cx="3744416" cy="5270395"/>
          </a:xfrm>
          <a:prstGeom prst="rect">
            <a:avLst/>
          </a:prstGeom>
          <a:noFill/>
        </p:spPr>
      </p:pic>
      <p:sp>
        <p:nvSpPr>
          <p:cNvPr id="1028" name="AutoShape 4" descr="Bubbling Cartoon Fish Clip Art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http://3.bp.blogspot.com/_DKs7RLnOiR8/TSZb36MrItI/AAAAAAAAAPs/2oGlTibOaeQ/s1600/fish%2Bclip%2B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23528" y="3501008"/>
            <a:ext cx="4336380" cy="2844155"/>
          </a:xfrm>
          <a:prstGeom prst="rect">
            <a:avLst/>
          </a:prstGeom>
          <a:noFill/>
        </p:spPr>
      </p:pic>
      <p:sp>
        <p:nvSpPr>
          <p:cNvPr id="5" name="Cross 4"/>
          <p:cNvSpPr/>
          <p:nvPr/>
        </p:nvSpPr>
        <p:spPr>
          <a:xfrm>
            <a:off x="5076056" y="3501008"/>
            <a:ext cx="936104" cy="864096"/>
          </a:xfrm>
          <a:prstGeom prst="plus">
            <a:avLst>
              <a:gd name="adj" fmla="val 363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67544" y="980728"/>
            <a:ext cx="3816424" cy="2009061"/>
          </a:xfrm>
          <a:prstGeom prst="wedgeRoundRectCallout">
            <a:avLst>
              <a:gd name="adj1" fmla="val -22307"/>
              <a:gd name="adj2" fmla="val 65607"/>
              <a:gd name="adj3" fmla="val 16667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itchFamily="66" charset="0"/>
              </a:rPr>
              <a:t>I</a:t>
            </a:r>
            <a:r>
              <a:rPr lang="en-GB" sz="2800" dirty="0" smtClean="0">
                <a:latin typeface="Comic Sans MS" pitchFamily="66" charset="0"/>
              </a:rPr>
              <a:t> will create the ‘bones’ of your essay. That is the </a:t>
            </a:r>
            <a:r>
              <a:rPr lang="en-GB" sz="2800" b="1" dirty="0" smtClean="0">
                <a:latin typeface="Comic Sans MS" pitchFamily="66" charset="0"/>
              </a:rPr>
              <a:t>overall structure</a:t>
            </a:r>
            <a:r>
              <a:rPr lang="en-GB" sz="2800" dirty="0" smtClean="0">
                <a:latin typeface="Comic Sans MS" pitchFamily="66" charset="0"/>
              </a:rPr>
              <a:t>!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4048" y="260648"/>
            <a:ext cx="3816424" cy="1532334"/>
          </a:xfrm>
          <a:prstGeom prst="wedgeRoundRectCallout">
            <a:avLst>
              <a:gd name="adj1" fmla="val -4614"/>
              <a:gd name="adj2" fmla="val 73870"/>
              <a:gd name="adj3" fmla="val 16667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itchFamily="66" charset="0"/>
              </a:rPr>
              <a:t>I</a:t>
            </a:r>
            <a:r>
              <a:rPr lang="en-GB" sz="2800" dirty="0" smtClean="0">
                <a:latin typeface="Comic Sans MS" pitchFamily="66" charset="0"/>
              </a:rPr>
              <a:t> will create fantastic paragraphs!</a:t>
            </a:r>
            <a:endParaRPr lang="en-GB" sz="28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allAtOnce" animBg="1"/>
      <p:bldP spid="7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3.bp.blogspot.com/_DKs7RLnOiR8/TSZb36MrItI/AAAAAAAAAPs/2oGlTibOaeQ/s1600/fish%2Bclip%2B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0250"/>
            <a:ext cx="2376264" cy="15585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87824" y="214266"/>
            <a:ext cx="5688632" cy="1021556"/>
          </a:xfrm>
          <a:prstGeom prst="wedgeRoundRectCallout">
            <a:avLst>
              <a:gd name="adj1" fmla="val -54218"/>
              <a:gd name="adj2" fmla="val 2945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itchFamily="66" charset="0"/>
              </a:rPr>
              <a:t>For a 12 mark essay question you should imagine your essay being structured like an X-Ray picture of me!</a:t>
            </a:r>
            <a:endParaRPr lang="en-GB" dirty="0">
              <a:latin typeface="Comic Sans MS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419872" y="1772816"/>
            <a:ext cx="2540090" cy="4738278"/>
            <a:chOff x="5715008" y="357166"/>
            <a:chExt cx="1767812" cy="3571899"/>
          </a:xfrm>
        </p:grpSpPr>
        <p:sp>
          <p:nvSpPr>
            <p:cNvPr id="5" name="AutoShape 3"/>
            <p:cNvSpPr>
              <a:spLocks noChangeArrowheads="1"/>
            </p:cNvSpPr>
            <p:nvPr/>
          </p:nvSpPr>
          <p:spPr bwMode="auto">
            <a:xfrm>
              <a:off x="5922016" y="357166"/>
              <a:ext cx="1377611" cy="763991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88900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/>
            </a:p>
          </p:txBody>
        </p:sp>
        <p:cxnSp>
          <p:nvCxnSpPr>
            <p:cNvPr id="6" name="AutoShape 4"/>
            <p:cNvCxnSpPr>
              <a:cxnSpLocks noChangeShapeType="1"/>
            </p:cNvCxnSpPr>
            <p:nvPr/>
          </p:nvCxnSpPr>
          <p:spPr bwMode="auto">
            <a:xfrm flipH="1">
              <a:off x="6585174" y="1121157"/>
              <a:ext cx="27479" cy="2530895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7" name="AutoShape 5"/>
            <p:cNvCxnSpPr>
              <a:cxnSpLocks noChangeShapeType="1"/>
            </p:cNvCxnSpPr>
            <p:nvPr/>
          </p:nvCxnSpPr>
          <p:spPr bwMode="auto">
            <a:xfrm flipH="1">
              <a:off x="5715008" y="1272255"/>
              <a:ext cx="897646" cy="491069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8" name="AutoShape 6"/>
            <p:cNvCxnSpPr>
              <a:cxnSpLocks noChangeShapeType="1"/>
            </p:cNvCxnSpPr>
            <p:nvPr/>
          </p:nvCxnSpPr>
          <p:spPr bwMode="auto">
            <a:xfrm flipH="1">
              <a:off x="5857884" y="2143116"/>
              <a:ext cx="751091" cy="428112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9" name="AutoShape 7"/>
            <p:cNvCxnSpPr>
              <a:cxnSpLocks noChangeShapeType="1"/>
            </p:cNvCxnSpPr>
            <p:nvPr/>
          </p:nvCxnSpPr>
          <p:spPr bwMode="auto">
            <a:xfrm flipH="1">
              <a:off x="5929322" y="2928934"/>
              <a:ext cx="663159" cy="377746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0" name="AutoShape 10"/>
            <p:cNvCxnSpPr>
              <a:cxnSpLocks noChangeShapeType="1"/>
            </p:cNvCxnSpPr>
            <p:nvPr/>
          </p:nvCxnSpPr>
          <p:spPr bwMode="auto">
            <a:xfrm flipH="1" flipV="1">
              <a:off x="6612654" y="1272255"/>
              <a:ext cx="870166" cy="491069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" name="AutoShape 13"/>
            <p:cNvCxnSpPr>
              <a:cxnSpLocks noChangeShapeType="1"/>
            </p:cNvCxnSpPr>
            <p:nvPr/>
          </p:nvCxnSpPr>
          <p:spPr bwMode="auto">
            <a:xfrm flipH="1" flipV="1">
              <a:off x="6572264" y="2928934"/>
              <a:ext cx="659495" cy="377431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" name="AutoShape 14"/>
            <p:cNvCxnSpPr>
              <a:cxnSpLocks noChangeShapeType="1"/>
            </p:cNvCxnSpPr>
            <p:nvPr/>
          </p:nvCxnSpPr>
          <p:spPr bwMode="auto">
            <a:xfrm flipH="1" flipV="1">
              <a:off x="6572264" y="2143116"/>
              <a:ext cx="751091" cy="428112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3" name="AutoShape 15"/>
            <p:cNvCxnSpPr>
              <a:cxnSpLocks noChangeShapeType="1"/>
            </p:cNvCxnSpPr>
            <p:nvPr/>
          </p:nvCxnSpPr>
          <p:spPr bwMode="auto">
            <a:xfrm flipH="1">
              <a:off x="6347024" y="3652051"/>
              <a:ext cx="238151" cy="277014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4" name="AutoShape 16"/>
            <p:cNvCxnSpPr>
              <a:cxnSpLocks noChangeShapeType="1"/>
            </p:cNvCxnSpPr>
            <p:nvPr/>
          </p:nvCxnSpPr>
          <p:spPr bwMode="auto">
            <a:xfrm flipH="1" flipV="1">
              <a:off x="6585174" y="3652051"/>
              <a:ext cx="247310" cy="277014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15" name="TextBox 14"/>
          <p:cNvSpPr txBox="1"/>
          <p:nvPr/>
        </p:nvSpPr>
        <p:spPr>
          <a:xfrm>
            <a:off x="5940152" y="1916832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itchFamily="66" charset="0"/>
              </a:rPr>
              <a:t>The Head:</a:t>
            </a:r>
          </a:p>
          <a:p>
            <a:pPr algn="ctr"/>
            <a:r>
              <a:rPr lang="en-GB" sz="2000" dirty="0" smtClean="0">
                <a:latin typeface="Comic Sans MS" pitchFamily="66" charset="0"/>
              </a:rPr>
              <a:t>The introduction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5536" y="2276872"/>
            <a:ext cx="26642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itchFamily="66" charset="0"/>
              </a:rPr>
              <a:t>The 2 sets of bones:</a:t>
            </a:r>
          </a:p>
          <a:p>
            <a:pPr algn="ctr"/>
            <a:r>
              <a:rPr lang="en-GB" sz="2000" dirty="0" smtClean="0">
                <a:latin typeface="Comic Sans MS" pitchFamily="66" charset="0"/>
              </a:rPr>
              <a:t>Two sides of the argument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56176" y="4149080"/>
            <a:ext cx="23042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itchFamily="66" charset="0"/>
              </a:rPr>
              <a:t>The Spine:</a:t>
            </a:r>
          </a:p>
          <a:p>
            <a:pPr algn="ctr"/>
            <a:r>
              <a:rPr lang="en-GB" sz="2000" dirty="0" smtClean="0">
                <a:latin typeface="Comic Sans MS" pitchFamily="66" charset="0"/>
              </a:rPr>
              <a:t>Making sure you link each paragraph back to the question!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5576" y="5157192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itchFamily="66" charset="0"/>
              </a:rPr>
              <a:t>The Tail:</a:t>
            </a:r>
          </a:p>
          <a:p>
            <a:pPr algn="ctr"/>
            <a:r>
              <a:rPr lang="en-GB" sz="2000" dirty="0" smtClean="0">
                <a:latin typeface="Comic Sans MS" pitchFamily="66" charset="0"/>
              </a:rPr>
              <a:t>The conclusion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5220072" y="2060848"/>
            <a:ext cx="11521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4716016" y="3933056"/>
            <a:ext cx="180020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endCxn id="18" idx="3"/>
          </p:cNvCxnSpPr>
          <p:nvPr/>
        </p:nvCxnSpPr>
        <p:spPr>
          <a:xfrm rot="10800000">
            <a:off x="3059832" y="5511136"/>
            <a:ext cx="1296144" cy="7261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10800000">
            <a:off x="2843808" y="2924944"/>
            <a:ext cx="64807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16" idx="3"/>
          </p:cNvCxnSpPr>
          <p:nvPr/>
        </p:nvCxnSpPr>
        <p:spPr>
          <a:xfrm rot="10800000">
            <a:off x="3059832" y="2784704"/>
            <a:ext cx="2664296" cy="7163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3.bp.blogspot.com/_DKs7RLnOiR8/TSZb36MrItI/AAAAAAAAAPs/2oGlTibOaeQ/s1600/fish%2Bclip%2B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0250"/>
            <a:ext cx="2376264" cy="15585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87824" y="332656"/>
            <a:ext cx="5688632" cy="510778"/>
          </a:xfrm>
          <a:prstGeom prst="wedgeRoundRectCallout">
            <a:avLst>
              <a:gd name="adj1" fmla="val -54218"/>
              <a:gd name="adj2" fmla="val 2945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My Head: The Introduction</a:t>
            </a:r>
            <a:endParaRPr lang="en-GB" sz="2400" dirty="0">
              <a:latin typeface="Comic Sans MS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763688" y="4509120"/>
            <a:ext cx="5616624" cy="9289032"/>
            <a:chOff x="5715008" y="357166"/>
            <a:chExt cx="1767812" cy="3571899"/>
          </a:xfrm>
        </p:grpSpPr>
        <p:sp>
          <p:nvSpPr>
            <p:cNvPr id="5" name="AutoShape 3"/>
            <p:cNvSpPr>
              <a:spLocks noChangeArrowheads="1"/>
            </p:cNvSpPr>
            <p:nvPr/>
          </p:nvSpPr>
          <p:spPr bwMode="auto">
            <a:xfrm>
              <a:off x="5922016" y="357166"/>
              <a:ext cx="1377611" cy="763991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88900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/>
            </a:p>
          </p:txBody>
        </p:sp>
        <p:cxnSp>
          <p:nvCxnSpPr>
            <p:cNvPr id="6" name="AutoShape 4"/>
            <p:cNvCxnSpPr>
              <a:cxnSpLocks noChangeShapeType="1"/>
            </p:cNvCxnSpPr>
            <p:nvPr/>
          </p:nvCxnSpPr>
          <p:spPr bwMode="auto">
            <a:xfrm flipH="1">
              <a:off x="6585174" y="1121157"/>
              <a:ext cx="27479" cy="2530895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7" name="AutoShape 5"/>
            <p:cNvCxnSpPr>
              <a:cxnSpLocks noChangeShapeType="1"/>
            </p:cNvCxnSpPr>
            <p:nvPr/>
          </p:nvCxnSpPr>
          <p:spPr bwMode="auto">
            <a:xfrm flipH="1">
              <a:off x="5715008" y="1272255"/>
              <a:ext cx="897646" cy="491069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8" name="AutoShape 6"/>
            <p:cNvCxnSpPr>
              <a:cxnSpLocks noChangeShapeType="1"/>
            </p:cNvCxnSpPr>
            <p:nvPr/>
          </p:nvCxnSpPr>
          <p:spPr bwMode="auto">
            <a:xfrm flipH="1">
              <a:off x="5857884" y="2143116"/>
              <a:ext cx="751091" cy="428112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9" name="AutoShape 7"/>
            <p:cNvCxnSpPr>
              <a:cxnSpLocks noChangeShapeType="1"/>
            </p:cNvCxnSpPr>
            <p:nvPr/>
          </p:nvCxnSpPr>
          <p:spPr bwMode="auto">
            <a:xfrm flipH="1">
              <a:off x="5929322" y="2928934"/>
              <a:ext cx="663159" cy="377746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0" name="AutoShape 10"/>
            <p:cNvCxnSpPr>
              <a:cxnSpLocks noChangeShapeType="1"/>
            </p:cNvCxnSpPr>
            <p:nvPr/>
          </p:nvCxnSpPr>
          <p:spPr bwMode="auto">
            <a:xfrm flipH="1" flipV="1">
              <a:off x="6612654" y="1272255"/>
              <a:ext cx="870166" cy="491069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" name="AutoShape 13"/>
            <p:cNvCxnSpPr>
              <a:cxnSpLocks noChangeShapeType="1"/>
            </p:cNvCxnSpPr>
            <p:nvPr/>
          </p:nvCxnSpPr>
          <p:spPr bwMode="auto">
            <a:xfrm flipH="1" flipV="1">
              <a:off x="6572264" y="2928934"/>
              <a:ext cx="659495" cy="377431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" name="AutoShape 14"/>
            <p:cNvCxnSpPr>
              <a:cxnSpLocks noChangeShapeType="1"/>
            </p:cNvCxnSpPr>
            <p:nvPr/>
          </p:nvCxnSpPr>
          <p:spPr bwMode="auto">
            <a:xfrm flipH="1" flipV="1">
              <a:off x="6572264" y="2143116"/>
              <a:ext cx="751091" cy="428112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3" name="AutoShape 15"/>
            <p:cNvCxnSpPr>
              <a:cxnSpLocks noChangeShapeType="1"/>
            </p:cNvCxnSpPr>
            <p:nvPr/>
          </p:nvCxnSpPr>
          <p:spPr bwMode="auto">
            <a:xfrm flipH="1">
              <a:off x="6347024" y="3652051"/>
              <a:ext cx="238151" cy="277014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4" name="AutoShape 16"/>
            <p:cNvCxnSpPr>
              <a:cxnSpLocks noChangeShapeType="1"/>
            </p:cNvCxnSpPr>
            <p:nvPr/>
          </p:nvCxnSpPr>
          <p:spPr bwMode="auto">
            <a:xfrm flipH="1" flipV="1">
              <a:off x="6585174" y="3652051"/>
              <a:ext cx="247310" cy="277014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15" name="TextBox 14"/>
          <p:cNvSpPr txBox="1"/>
          <p:nvPr/>
        </p:nvSpPr>
        <p:spPr>
          <a:xfrm>
            <a:off x="395536" y="1700808"/>
            <a:ext cx="84969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This is a really important section of your essay. It gives an initial impression to the examiner about you.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A strong introduction is key!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Use the introduction to </a:t>
            </a:r>
            <a:r>
              <a:rPr lang="en-GB" sz="2400" b="1" dirty="0" smtClean="0">
                <a:latin typeface="Comic Sans MS" pitchFamily="66" charset="0"/>
              </a:rPr>
              <a:t>break down what the question is </a:t>
            </a:r>
            <a:r>
              <a:rPr lang="en-GB" sz="2400" dirty="0" smtClean="0">
                <a:latin typeface="Comic Sans MS" pitchFamily="66" charset="0"/>
              </a:rPr>
              <a:t>asking you; </a:t>
            </a:r>
            <a:r>
              <a:rPr lang="en-GB" sz="2400" b="1" dirty="0" smtClean="0">
                <a:latin typeface="Comic Sans MS" pitchFamily="66" charset="0"/>
              </a:rPr>
              <a:t>define any key terms </a:t>
            </a:r>
            <a:r>
              <a:rPr lang="en-GB" sz="2400" dirty="0" smtClean="0">
                <a:latin typeface="Comic Sans MS" pitchFamily="66" charset="0"/>
              </a:rPr>
              <a:t>it mentions, is there a theorist it is talking about, what is the </a:t>
            </a:r>
            <a:r>
              <a:rPr lang="en-GB" sz="2400" b="1" dirty="0" smtClean="0">
                <a:latin typeface="Comic Sans MS" pitchFamily="66" charset="0"/>
              </a:rPr>
              <a:t>key trend </a:t>
            </a:r>
            <a:r>
              <a:rPr lang="en-GB" sz="2400" dirty="0" smtClean="0">
                <a:latin typeface="Comic Sans MS" pitchFamily="66" charset="0"/>
              </a:rPr>
              <a:t>in this area?</a:t>
            </a:r>
            <a:endParaRPr lang="en-GB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3.bp.blogspot.com/_DKs7RLnOiR8/TSZb36MrItI/AAAAAAAAAPs/2oGlTibOaeQ/s1600/fish%2Bclip%2B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0250"/>
            <a:ext cx="2376264" cy="15585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87824" y="332656"/>
            <a:ext cx="5688632" cy="919401"/>
          </a:xfrm>
          <a:prstGeom prst="wedgeRoundRectCallout">
            <a:avLst>
              <a:gd name="adj1" fmla="val -54218"/>
              <a:gd name="adj2" fmla="val 2945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My two sets of bones: The two sides of the argument</a:t>
            </a:r>
            <a:endParaRPr lang="en-GB" sz="2400" dirty="0">
              <a:latin typeface="Comic Sans MS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79512" y="1916832"/>
            <a:ext cx="3168352" cy="4752528"/>
            <a:chOff x="5715008" y="1121157"/>
            <a:chExt cx="1767812" cy="2530895"/>
          </a:xfrm>
        </p:grpSpPr>
        <p:cxnSp>
          <p:nvCxnSpPr>
            <p:cNvPr id="6" name="AutoShape 4"/>
            <p:cNvCxnSpPr>
              <a:cxnSpLocks noChangeShapeType="1"/>
            </p:cNvCxnSpPr>
            <p:nvPr/>
          </p:nvCxnSpPr>
          <p:spPr bwMode="auto">
            <a:xfrm flipH="1">
              <a:off x="6585174" y="1121157"/>
              <a:ext cx="27479" cy="2530895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7" name="AutoShape 5"/>
            <p:cNvCxnSpPr>
              <a:cxnSpLocks noChangeShapeType="1"/>
            </p:cNvCxnSpPr>
            <p:nvPr/>
          </p:nvCxnSpPr>
          <p:spPr bwMode="auto">
            <a:xfrm flipH="1">
              <a:off x="5715008" y="1272255"/>
              <a:ext cx="897646" cy="491069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8" name="AutoShape 6"/>
            <p:cNvCxnSpPr>
              <a:cxnSpLocks noChangeShapeType="1"/>
            </p:cNvCxnSpPr>
            <p:nvPr/>
          </p:nvCxnSpPr>
          <p:spPr bwMode="auto">
            <a:xfrm flipH="1">
              <a:off x="5857884" y="2143116"/>
              <a:ext cx="751091" cy="428112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9" name="AutoShape 7"/>
            <p:cNvCxnSpPr>
              <a:cxnSpLocks noChangeShapeType="1"/>
            </p:cNvCxnSpPr>
            <p:nvPr/>
          </p:nvCxnSpPr>
          <p:spPr bwMode="auto">
            <a:xfrm flipH="1">
              <a:off x="5929322" y="2928934"/>
              <a:ext cx="663159" cy="377746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0" name="AutoShape 10"/>
            <p:cNvCxnSpPr>
              <a:cxnSpLocks noChangeShapeType="1"/>
            </p:cNvCxnSpPr>
            <p:nvPr/>
          </p:nvCxnSpPr>
          <p:spPr bwMode="auto">
            <a:xfrm flipH="1" flipV="1">
              <a:off x="6612654" y="1272255"/>
              <a:ext cx="870166" cy="491069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1" name="AutoShape 13"/>
            <p:cNvCxnSpPr>
              <a:cxnSpLocks noChangeShapeType="1"/>
            </p:cNvCxnSpPr>
            <p:nvPr/>
          </p:nvCxnSpPr>
          <p:spPr bwMode="auto">
            <a:xfrm flipH="1" flipV="1">
              <a:off x="6572264" y="2928934"/>
              <a:ext cx="659495" cy="377431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" name="AutoShape 14"/>
            <p:cNvCxnSpPr>
              <a:cxnSpLocks noChangeShapeType="1"/>
            </p:cNvCxnSpPr>
            <p:nvPr/>
          </p:nvCxnSpPr>
          <p:spPr bwMode="auto">
            <a:xfrm flipH="1" flipV="1">
              <a:off x="6572264" y="2143116"/>
              <a:ext cx="751091" cy="428112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15" name="TextBox 14"/>
          <p:cNvSpPr txBox="1"/>
          <p:nvPr/>
        </p:nvSpPr>
        <p:spPr>
          <a:xfrm>
            <a:off x="3203848" y="1484784"/>
            <a:ext cx="56886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Every single 12 mark question will start with ‘How far do sociologists agree that...’</a:t>
            </a:r>
          </a:p>
          <a:p>
            <a:pPr algn="ctr"/>
            <a:endParaRPr lang="en-GB" sz="2400" dirty="0" smtClean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*Sociologists NEVER agree*</a:t>
            </a:r>
          </a:p>
          <a:p>
            <a:pPr algn="ctr"/>
            <a:endParaRPr lang="en-GB" sz="2400" dirty="0" smtClean="0">
              <a:latin typeface="Comic Sans MS" pitchFamily="66" charset="0"/>
            </a:endParaRPr>
          </a:p>
          <a:p>
            <a:pPr algn="ctr"/>
            <a:r>
              <a:rPr lang="en-GB" sz="2400" b="1" dirty="0" smtClean="0">
                <a:latin typeface="Comic Sans MS" pitchFamily="66" charset="0"/>
              </a:rPr>
              <a:t>You will always need to present two sides of an argument about something. </a:t>
            </a:r>
            <a:r>
              <a:rPr lang="en-GB" sz="2400" dirty="0" smtClean="0">
                <a:latin typeface="Comic Sans MS" pitchFamily="66" charset="0"/>
              </a:rPr>
              <a:t>(Sometimes even more than 2 may be necessary!)</a:t>
            </a:r>
          </a:p>
          <a:p>
            <a:pPr algn="ctr"/>
            <a:endParaRPr lang="en-GB" sz="2400" b="1" dirty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You need </a:t>
            </a:r>
            <a:r>
              <a:rPr lang="en-GB" sz="2400" b="1" dirty="0" smtClean="0">
                <a:latin typeface="Comic Sans MS" pitchFamily="66" charset="0"/>
              </a:rPr>
              <a:t>evidence and/or theories </a:t>
            </a:r>
            <a:r>
              <a:rPr lang="en-GB" sz="2400" dirty="0" smtClean="0">
                <a:latin typeface="Comic Sans MS" pitchFamily="66" charset="0"/>
              </a:rPr>
              <a:t>to back you up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Make sure they are evenly balanced!</a:t>
            </a:r>
            <a:endParaRPr lang="en-GB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3.bp.blogspot.com/_DKs7RLnOiR8/TSZb36MrItI/AAAAAAAAAPs/2oGlTibOaeQ/s1600/fish%2Bclip%2B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0250"/>
            <a:ext cx="2376264" cy="15585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87824" y="332656"/>
            <a:ext cx="5688632" cy="919401"/>
          </a:xfrm>
          <a:prstGeom prst="wedgeRoundRectCallout">
            <a:avLst>
              <a:gd name="adj1" fmla="val -54218"/>
              <a:gd name="adj2" fmla="val 2945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My Spine: The links back to the question!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99792" y="1484784"/>
            <a:ext cx="61206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Many students forget what essay question they are answering and go off on a tangent answering a completely different question!</a:t>
            </a:r>
          </a:p>
          <a:p>
            <a:pPr algn="ctr"/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The spine is there to make sure that at the </a:t>
            </a:r>
            <a:r>
              <a:rPr lang="en-GB" sz="2400" b="1" dirty="0" smtClean="0">
                <a:latin typeface="Comic Sans MS" pitchFamily="66" charset="0"/>
              </a:rPr>
              <a:t>end of every paragraph you link it back to the essay question.</a:t>
            </a:r>
          </a:p>
          <a:p>
            <a:pPr algn="ctr"/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It will keep your essay focussed.</a:t>
            </a:r>
          </a:p>
          <a:p>
            <a:pPr algn="ctr"/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E.g. ..... ‘</a:t>
            </a:r>
            <a:r>
              <a:rPr lang="en-GB" sz="2400" i="1" dirty="0" smtClean="0">
                <a:latin typeface="Comic Sans MS" pitchFamily="66" charset="0"/>
              </a:rPr>
              <a:t>This therefore shows that living in a family does benefit men</a:t>
            </a:r>
            <a:r>
              <a:rPr lang="en-GB" sz="2400" dirty="0" smtClean="0">
                <a:latin typeface="Comic Sans MS" pitchFamily="66" charset="0"/>
              </a:rPr>
              <a:t>’.</a:t>
            </a:r>
            <a:endParaRPr lang="en-GB" sz="2400" dirty="0">
              <a:latin typeface="Comic Sans MS" pitchFamily="66" charset="0"/>
            </a:endParaRPr>
          </a:p>
        </p:txBody>
      </p:sp>
      <p:cxnSp>
        <p:nvCxnSpPr>
          <p:cNvPr id="17" name="AutoShape 4"/>
          <p:cNvCxnSpPr>
            <a:cxnSpLocks noChangeShapeType="1"/>
          </p:cNvCxnSpPr>
          <p:nvPr/>
        </p:nvCxnSpPr>
        <p:spPr bwMode="auto">
          <a:xfrm rot="16200000" flipH="1">
            <a:off x="-911987" y="4137701"/>
            <a:ext cx="4752528" cy="22758"/>
          </a:xfrm>
          <a:prstGeom prst="straightConnector1">
            <a:avLst/>
          </a:prstGeom>
          <a:noFill/>
          <a:ln w="88900">
            <a:solidFill>
              <a:schemeClr val="tx1"/>
            </a:solidFill>
            <a:round/>
            <a:headEnd/>
            <a:tailEnd/>
          </a:ln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3.bp.blogspot.com/_DKs7RLnOiR8/TSZb36MrItI/AAAAAAAAAPs/2oGlTibOaeQ/s1600/fish%2Bclip%2B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0250"/>
            <a:ext cx="2376264" cy="15585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87824" y="332656"/>
            <a:ext cx="5688632" cy="510778"/>
          </a:xfrm>
          <a:prstGeom prst="wedgeRoundRectCallout">
            <a:avLst>
              <a:gd name="adj1" fmla="val -54218"/>
              <a:gd name="adj2" fmla="val 2945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My Tail: The Conclusion</a:t>
            </a:r>
            <a:endParaRPr lang="en-GB" sz="2400" dirty="0">
              <a:latin typeface="Comic Sans MS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707904" y="836712"/>
            <a:ext cx="2611310" cy="1512169"/>
            <a:chOff x="6347024" y="3354392"/>
            <a:chExt cx="485460" cy="574673"/>
          </a:xfrm>
        </p:grpSpPr>
        <p:cxnSp>
          <p:nvCxnSpPr>
            <p:cNvPr id="6" name="AutoShape 4"/>
            <p:cNvCxnSpPr>
              <a:cxnSpLocks noChangeShapeType="1"/>
            </p:cNvCxnSpPr>
            <p:nvPr/>
          </p:nvCxnSpPr>
          <p:spPr bwMode="auto">
            <a:xfrm rot="5400000">
              <a:off x="6439518" y="3500045"/>
              <a:ext cx="297657" cy="6352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3" name="AutoShape 15"/>
            <p:cNvCxnSpPr>
              <a:cxnSpLocks noChangeShapeType="1"/>
            </p:cNvCxnSpPr>
            <p:nvPr/>
          </p:nvCxnSpPr>
          <p:spPr bwMode="auto">
            <a:xfrm flipH="1">
              <a:off x="6347024" y="3652051"/>
              <a:ext cx="238151" cy="277014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4" name="AutoShape 16"/>
            <p:cNvCxnSpPr>
              <a:cxnSpLocks noChangeShapeType="1"/>
            </p:cNvCxnSpPr>
            <p:nvPr/>
          </p:nvCxnSpPr>
          <p:spPr bwMode="auto">
            <a:xfrm flipH="1" flipV="1">
              <a:off x="6585174" y="3652051"/>
              <a:ext cx="247310" cy="277014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15" name="TextBox 14"/>
          <p:cNvSpPr txBox="1"/>
          <p:nvPr/>
        </p:nvSpPr>
        <p:spPr>
          <a:xfrm>
            <a:off x="395536" y="2667684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There is nothing more annoying to a marker than an essay without an ending. 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NEVER stop your essay without concluding it- it seems unfinished.</a:t>
            </a:r>
          </a:p>
          <a:p>
            <a:pPr algn="ctr"/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Your conclusion </a:t>
            </a:r>
            <a:r>
              <a:rPr lang="en-GB" sz="2400" b="1" dirty="0" smtClean="0">
                <a:latin typeface="Comic Sans MS" pitchFamily="66" charset="0"/>
              </a:rPr>
              <a:t>should address the essay question directly and answer the ‘How far..’ part.</a:t>
            </a:r>
          </a:p>
          <a:p>
            <a:pPr algn="ctr"/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E.g. To a large/small extent sociologists agree because.... (then weigh up all the evidence/theories)</a:t>
            </a:r>
            <a:endParaRPr lang="en-GB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3.bp.blogspot.com/_DKs7RLnOiR8/TSZb36MrItI/AAAAAAAAAPs/2oGlTibOaeQ/s1600/fish%2Bclip%2B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70250"/>
            <a:ext cx="2376264" cy="15585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87824" y="332656"/>
            <a:ext cx="5688632" cy="510778"/>
          </a:xfrm>
          <a:prstGeom prst="wedgeRoundRectCallout">
            <a:avLst>
              <a:gd name="adj1" fmla="val -54218"/>
              <a:gd name="adj2" fmla="val 2945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Over to you...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63888" y="1124744"/>
            <a:ext cx="51845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As a pair you need to ‘Fill’ out my body</a:t>
            </a:r>
          </a:p>
          <a:p>
            <a:pPr algn="ctr"/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-Write an introduction in my head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-Briefly outline the two sides of the argument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-Write a sentence to demonstrate how you will link back to the essay question.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-Write a conclusion in my tail.</a:t>
            </a:r>
          </a:p>
          <a:p>
            <a:pPr algn="ctr"/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The essay question is....</a:t>
            </a:r>
            <a:endParaRPr lang="en-GB" sz="2400" dirty="0">
              <a:latin typeface="Comic Sans MS" pitchFamily="66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11560" y="1787066"/>
            <a:ext cx="2540090" cy="4738278"/>
            <a:chOff x="5715008" y="357166"/>
            <a:chExt cx="1767812" cy="3571899"/>
          </a:xfrm>
        </p:grpSpPr>
        <p:sp>
          <p:nvSpPr>
            <p:cNvPr id="10" name="AutoShape 3"/>
            <p:cNvSpPr>
              <a:spLocks noChangeArrowheads="1"/>
            </p:cNvSpPr>
            <p:nvPr/>
          </p:nvSpPr>
          <p:spPr bwMode="auto">
            <a:xfrm>
              <a:off x="5922016" y="357166"/>
              <a:ext cx="1377611" cy="763991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88900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/>
            </a:p>
          </p:txBody>
        </p:sp>
        <p:cxnSp>
          <p:nvCxnSpPr>
            <p:cNvPr id="11" name="AutoShape 4"/>
            <p:cNvCxnSpPr>
              <a:cxnSpLocks noChangeShapeType="1"/>
            </p:cNvCxnSpPr>
            <p:nvPr/>
          </p:nvCxnSpPr>
          <p:spPr bwMode="auto">
            <a:xfrm flipH="1">
              <a:off x="6585174" y="1121157"/>
              <a:ext cx="27479" cy="2530895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2" name="AutoShape 5"/>
            <p:cNvCxnSpPr>
              <a:cxnSpLocks noChangeShapeType="1"/>
            </p:cNvCxnSpPr>
            <p:nvPr/>
          </p:nvCxnSpPr>
          <p:spPr bwMode="auto">
            <a:xfrm flipH="1">
              <a:off x="5715008" y="1272255"/>
              <a:ext cx="897646" cy="491069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6" name="AutoShape 6"/>
            <p:cNvCxnSpPr>
              <a:cxnSpLocks noChangeShapeType="1"/>
            </p:cNvCxnSpPr>
            <p:nvPr/>
          </p:nvCxnSpPr>
          <p:spPr bwMode="auto">
            <a:xfrm flipH="1">
              <a:off x="5857884" y="2143116"/>
              <a:ext cx="751091" cy="428112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7" name="AutoShape 7"/>
            <p:cNvCxnSpPr>
              <a:cxnSpLocks noChangeShapeType="1"/>
            </p:cNvCxnSpPr>
            <p:nvPr/>
          </p:nvCxnSpPr>
          <p:spPr bwMode="auto">
            <a:xfrm flipH="1">
              <a:off x="5929322" y="2928934"/>
              <a:ext cx="663159" cy="377746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8" name="AutoShape 10"/>
            <p:cNvCxnSpPr>
              <a:cxnSpLocks noChangeShapeType="1"/>
            </p:cNvCxnSpPr>
            <p:nvPr/>
          </p:nvCxnSpPr>
          <p:spPr bwMode="auto">
            <a:xfrm flipH="1" flipV="1">
              <a:off x="6612654" y="1272255"/>
              <a:ext cx="870166" cy="491069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9" name="AutoShape 13"/>
            <p:cNvCxnSpPr>
              <a:cxnSpLocks noChangeShapeType="1"/>
            </p:cNvCxnSpPr>
            <p:nvPr/>
          </p:nvCxnSpPr>
          <p:spPr bwMode="auto">
            <a:xfrm flipH="1" flipV="1">
              <a:off x="6572264" y="2928934"/>
              <a:ext cx="659495" cy="377431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20" name="AutoShape 14"/>
            <p:cNvCxnSpPr>
              <a:cxnSpLocks noChangeShapeType="1"/>
            </p:cNvCxnSpPr>
            <p:nvPr/>
          </p:nvCxnSpPr>
          <p:spPr bwMode="auto">
            <a:xfrm flipH="1" flipV="1">
              <a:off x="6572264" y="2143116"/>
              <a:ext cx="751091" cy="428112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21" name="AutoShape 15"/>
            <p:cNvCxnSpPr>
              <a:cxnSpLocks noChangeShapeType="1"/>
            </p:cNvCxnSpPr>
            <p:nvPr/>
          </p:nvCxnSpPr>
          <p:spPr bwMode="auto">
            <a:xfrm flipH="1">
              <a:off x="6347024" y="3652051"/>
              <a:ext cx="238151" cy="277014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22" name="AutoShape 16"/>
            <p:cNvCxnSpPr>
              <a:cxnSpLocks noChangeShapeType="1"/>
            </p:cNvCxnSpPr>
            <p:nvPr/>
          </p:nvCxnSpPr>
          <p:spPr bwMode="auto">
            <a:xfrm flipH="1" flipV="1">
              <a:off x="6585174" y="3652051"/>
              <a:ext cx="247310" cy="277014"/>
            </a:xfrm>
            <a:prstGeom prst="straightConnector1">
              <a:avLst/>
            </a:prstGeom>
            <a:noFill/>
            <a:ln w="88900">
              <a:solidFill>
                <a:schemeClr val="tx1"/>
              </a:solidFill>
              <a:round/>
              <a:headEnd/>
              <a:tailEnd/>
            </a:ln>
          </p:spPr>
        </p:cxnSp>
      </p:grpSp>
      <p:sp>
        <p:nvSpPr>
          <p:cNvPr id="4" name="Rectangle 3"/>
          <p:cNvSpPr/>
          <p:nvPr/>
        </p:nvSpPr>
        <p:spPr>
          <a:xfrm>
            <a:off x="3451399" y="5699305"/>
            <a:ext cx="58731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00B050"/>
                </a:solidFill>
              </a:rPr>
              <a:t>How far do sociologist agree that the nuclear family is </a:t>
            </a:r>
            <a:r>
              <a:rPr lang="en-GB" sz="2400" dirty="0" smtClean="0">
                <a:solidFill>
                  <a:srgbClr val="00B050"/>
                </a:solidFill>
              </a:rPr>
              <a:t>still important </a:t>
            </a:r>
            <a:r>
              <a:rPr lang="en-GB" sz="2400" dirty="0">
                <a:solidFill>
                  <a:srgbClr val="00B050"/>
                </a:solidFill>
              </a:rPr>
              <a:t>in the UK?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entalfloss.com/blogs/wp-content/uploads/2010/12/banan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39744" y="0"/>
            <a:ext cx="2304256" cy="32433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332656"/>
            <a:ext cx="6624736" cy="1328023"/>
          </a:xfrm>
          <a:prstGeom prst="wedgeRoundRectCallout">
            <a:avLst>
              <a:gd name="adj1" fmla="val 56250"/>
              <a:gd name="adj2" fmla="val 1589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My role is to get you thinking about how to structure each paragraph! 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The key to it is to remember </a:t>
            </a:r>
            <a:r>
              <a:rPr lang="en-GB" sz="2400" b="1" dirty="0" smtClean="0">
                <a:latin typeface="Comic Sans MS" pitchFamily="66" charset="0"/>
              </a:rPr>
              <a:t>P.E.E.L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7584" y="2132856"/>
            <a:ext cx="6192688" cy="4524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GB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P</a:t>
            </a:r>
            <a:r>
              <a:rPr lang="en-GB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GB" sz="5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–</a:t>
            </a:r>
            <a:r>
              <a:rPr lang="en-GB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POINT</a:t>
            </a:r>
          </a:p>
          <a:p>
            <a:r>
              <a:rPr lang="en-GB" sz="72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E</a:t>
            </a:r>
            <a:r>
              <a:rPr lang="en-GB" sz="5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GB" sz="5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–</a:t>
            </a:r>
            <a:r>
              <a:rPr lang="en-GB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GB" sz="5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EXPLAIN</a:t>
            </a:r>
          </a:p>
          <a:p>
            <a:r>
              <a:rPr lang="en-GB" sz="72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E</a:t>
            </a:r>
            <a:r>
              <a:rPr lang="en-GB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GB" sz="5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–</a:t>
            </a:r>
            <a:r>
              <a:rPr lang="en-GB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GB" sz="54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EVIDENCE</a:t>
            </a:r>
          </a:p>
          <a:p>
            <a:r>
              <a:rPr lang="en-GB" sz="72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L</a:t>
            </a:r>
            <a:r>
              <a:rPr lang="en-GB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GB" sz="5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-</a:t>
            </a:r>
            <a:r>
              <a:rPr lang="en-GB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GB" sz="5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</a:rPr>
              <a:t>LINK</a:t>
            </a:r>
            <a:endParaRPr lang="en-GB" sz="54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entalfloss.com/blogs/wp-content/uploads/2010/12/banan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39744" y="0"/>
            <a:ext cx="2304256" cy="32433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332656"/>
            <a:ext cx="6624736" cy="783193"/>
          </a:xfrm>
          <a:prstGeom prst="wedgeRoundRectCallout">
            <a:avLst>
              <a:gd name="adj1" fmla="val 56250"/>
              <a:gd name="adj2" fmla="val 1589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0000"/>
                </a:solidFill>
                <a:latin typeface="Comic Sans MS" pitchFamily="66" charset="0"/>
              </a:rPr>
              <a:t>P</a:t>
            </a:r>
            <a:r>
              <a:rPr lang="en-GB" sz="2400" b="1" dirty="0" smtClean="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en-GB" sz="3200" b="1" dirty="0" smtClean="0">
                <a:solidFill>
                  <a:srgbClr val="FF0000"/>
                </a:solidFill>
                <a:latin typeface="Comic Sans MS" pitchFamily="66" charset="0"/>
              </a:rPr>
              <a:t> POINT</a:t>
            </a:r>
            <a:endParaRPr lang="en-GB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988840"/>
            <a:ext cx="64807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itchFamily="66" charset="0"/>
              </a:rPr>
              <a:t>You should start each paragraph by making your point. </a:t>
            </a:r>
            <a:r>
              <a:rPr lang="en-GB" sz="3200" b="1" dirty="0" smtClean="0">
                <a:solidFill>
                  <a:srgbClr val="FF0000"/>
                </a:solidFill>
                <a:latin typeface="Comic Sans MS" pitchFamily="66" charset="0"/>
              </a:rPr>
              <a:t>This is the main statement you will discuss in the paragraph</a:t>
            </a:r>
          </a:p>
          <a:p>
            <a:endParaRPr lang="en-GB" sz="3200" dirty="0">
              <a:latin typeface="Comic Sans MS" pitchFamily="66" charset="0"/>
            </a:endParaRPr>
          </a:p>
          <a:p>
            <a:pPr algn="ctr"/>
            <a:r>
              <a:rPr lang="en-GB" sz="3200" dirty="0" smtClean="0">
                <a:latin typeface="Comic Sans MS" pitchFamily="66" charset="0"/>
              </a:rPr>
              <a:t>E.g. One reason why a family could benefit men is because women still take responsibility for domestic labour.</a:t>
            </a:r>
            <a:endParaRPr lang="en-GB" sz="32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entalfloss.com/blogs/wp-content/uploads/2010/12/banan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39744" y="0"/>
            <a:ext cx="2304256" cy="32433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332656"/>
            <a:ext cx="6624736" cy="783193"/>
          </a:xfrm>
          <a:prstGeom prst="wedgeRoundRectCallout">
            <a:avLst>
              <a:gd name="adj1" fmla="val 56250"/>
              <a:gd name="adj2" fmla="val 1589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B050"/>
                </a:solidFill>
                <a:latin typeface="Comic Sans MS" pitchFamily="66" charset="0"/>
              </a:rPr>
              <a:t>E- </a:t>
            </a:r>
            <a:r>
              <a:rPr lang="en-GB" sz="3200" b="1" dirty="0" smtClean="0">
                <a:solidFill>
                  <a:srgbClr val="00B050"/>
                </a:solidFill>
                <a:latin typeface="Comic Sans MS" pitchFamily="66" charset="0"/>
              </a:rPr>
              <a:t>EXPLAIN</a:t>
            </a:r>
            <a:endParaRPr lang="en-GB" sz="3200" b="1" dirty="0">
              <a:solidFill>
                <a:srgbClr val="00B05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484784"/>
            <a:ext cx="64807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After you have made your point it is crucial that your explain it. </a:t>
            </a:r>
            <a:r>
              <a:rPr lang="en-GB" sz="2800" b="1" dirty="0" smtClean="0">
                <a:solidFill>
                  <a:srgbClr val="00B050"/>
                </a:solidFill>
                <a:latin typeface="Comic Sans MS" pitchFamily="66" charset="0"/>
              </a:rPr>
              <a:t>This means that you go into a bit more depth to explain to the examiner what you mean</a:t>
            </a:r>
            <a:r>
              <a:rPr lang="en-GB" sz="2800" dirty="0" smtClean="0">
                <a:latin typeface="Comic Sans MS" pitchFamily="66" charset="0"/>
              </a:rPr>
              <a:t>. This will take up the majority of your paragraph.</a:t>
            </a:r>
          </a:p>
          <a:p>
            <a:pPr algn="ctr"/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dirty="0" smtClean="0">
                <a:latin typeface="Comic Sans MS" pitchFamily="66" charset="0"/>
              </a:rPr>
              <a:t>E.g. Domestic labour refers to household chores such as cooking and cleaning. </a:t>
            </a:r>
            <a:endParaRPr lang="en-GB" sz="28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entalfloss.com/blogs/wp-content/uploads/2010/12/banan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39744" y="0"/>
            <a:ext cx="2304256" cy="32433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332656"/>
            <a:ext cx="6624736" cy="783193"/>
          </a:xfrm>
          <a:prstGeom prst="wedgeRoundRectCallout">
            <a:avLst>
              <a:gd name="adj1" fmla="val 56250"/>
              <a:gd name="adj2" fmla="val 1589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70C0"/>
                </a:solidFill>
                <a:latin typeface="Comic Sans MS" pitchFamily="66" charset="0"/>
              </a:rPr>
              <a:t>E- </a:t>
            </a:r>
            <a:r>
              <a:rPr lang="en-GB" sz="3200" b="1" dirty="0" smtClean="0">
                <a:solidFill>
                  <a:srgbClr val="0070C0"/>
                </a:solidFill>
                <a:latin typeface="Comic Sans MS" pitchFamily="66" charset="0"/>
              </a:rPr>
              <a:t>EVIDENCE</a:t>
            </a:r>
            <a:endParaRPr lang="en-GB" sz="32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484784"/>
            <a:ext cx="698477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Most students stop after the P.E and fail to back up their arguments with evidence! </a:t>
            </a:r>
          </a:p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Comic Sans MS" pitchFamily="66" charset="0"/>
              </a:rPr>
              <a:t>This is really important as it gives weight to your point and shows sociological knowledge.</a:t>
            </a:r>
          </a:p>
          <a:p>
            <a:pPr algn="ctr"/>
            <a:r>
              <a:rPr lang="en-GB" sz="2400" b="1" dirty="0" smtClean="0">
                <a:solidFill>
                  <a:srgbClr val="0070C0"/>
                </a:solidFill>
                <a:latin typeface="Comic Sans MS" pitchFamily="66" charset="0"/>
              </a:rPr>
              <a:t>It usually involves quoting trends, or using theory to support your explanation.</a:t>
            </a:r>
          </a:p>
          <a:p>
            <a:pPr algn="ctr"/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E.g. Studies have shown that women take on a double shift (dual burden), which means they are doing the domestic labour as well as going out to work. Women are also known to do a triple shift, which includes looking after the emotional needs of family members.</a:t>
            </a:r>
            <a:endParaRPr lang="en-GB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entalfloss.com/blogs/wp-content/uploads/2010/12/banan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39744" y="0"/>
            <a:ext cx="2304256" cy="32433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332656"/>
            <a:ext cx="6624736" cy="783193"/>
          </a:xfrm>
          <a:prstGeom prst="wedgeRoundRectCallout">
            <a:avLst>
              <a:gd name="adj1" fmla="val 56250"/>
              <a:gd name="adj2" fmla="val 1589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7030A0"/>
                </a:solidFill>
                <a:latin typeface="Comic Sans MS" pitchFamily="66" charset="0"/>
              </a:rPr>
              <a:t>L- </a:t>
            </a:r>
            <a:r>
              <a:rPr lang="en-GB" sz="3200" b="1" dirty="0" smtClean="0">
                <a:solidFill>
                  <a:srgbClr val="7030A0"/>
                </a:solidFill>
                <a:latin typeface="Comic Sans MS" pitchFamily="66" charset="0"/>
              </a:rPr>
              <a:t>LINK</a:t>
            </a:r>
            <a:endParaRPr lang="en-GB" sz="32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700808"/>
            <a:ext cx="69847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The link aspect of PEEL is the same as the spine in the fish.</a:t>
            </a:r>
          </a:p>
          <a:p>
            <a:pPr algn="ctr"/>
            <a:r>
              <a:rPr lang="en-GB" sz="2800" b="1" dirty="0" smtClean="0">
                <a:solidFill>
                  <a:srgbClr val="7030A0"/>
                </a:solidFill>
                <a:latin typeface="Comic Sans MS" pitchFamily="66" charset="0"/>
              </a:rPr>
              <a:t>It makes sure that your paragraphs are relevant and are answering the question!</a:t>
            </a:r>
          </a:p>
          <a:p>
            <a:pPr algn="ctr"/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dirty="0" smtClean="0">
                <a:latin typeface="Comic Sans MS" pitchFamily="66" charset="0"/>
              </a:rPr>
              <a:t>E.g. </a:t>
            </a:r>
            <a:r>
              <a:rPr lang="en-GB" sz="2800" i="1" dirty="0">
                <a:latin typeface="Comic Sans MS" pitchFamily="66" charset="0"/>
              </a:rPr>
              <a:t>This therefore shows that living in a family does benefit men</a:t>
            </a:r>
            <a:r>
              <a:rPr lang="en-GB" sz="2800" dirty="0">
                <a:latin typeface="Comic Sans MS" pitchFamily="66" charset="0"/>
              </a:rPr>
              <a:t>’.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entalfloss.com/blogs/wp-content/uploads/2010/12/banan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080347" y="-192505"/>
            <a:ext cx="2304256" cy="32433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332656"/>
            <a:ext cx="6624736" cy="783193"/>
          </a:xfrm>
          <a:prstGeom prst="wedgeRoundRectCallout">
            <a:avLst>
              <a:gd name="adj1" fmla="val 56250"/>
              <a:gd name="adj2" fmla="val 15891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itchFamily="66" charset="0"/>
              </a:rPr>
              <a:t>Over to you...</a:t>
            </a:r>
            <a:endParaRPr lang="en-GB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7524" y="1429155"/>
            <a:ext cx="759684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itchFamily="66" charset="0"/>
              </a:rPr>
              <a:t>Now create ONE PEEL paragraph for the following essay question:</a:t>
            </a:r>
          </a:p>
          <a:p>
            <a:pPr algn="ctr"/>
            <a:endParaRPr lang="en-GB" sz="2400" dirty="0">
              <a:latin typeface="Comic Sans MS" pitchFamily="66" charset="0"/>
            </a:endParaRPr>
          </a:p>
          <a:p>
            <a:pPr algn="ctr"/>
            <a:r>
              <a:rPr lang="en-GB" sz="3200" b="1" dirty="0">
                <a:solidFill>
                  <a:srgbClr val="00B050"/>
                </a:solidFill>
              </a:rPr>
              <a:t>How far do sociologist agree that the nuclear family is </a:t>
            </a:r>
            <a:r>
              <a:rPr lang="en-GB" sz="3200" b="1" dirty="0" smtClean="0">
                <a:solidFill>
                  <a:srgbClr val="00B050"/>
                </a:solidFill>
              </a:rPr>
              <a:t>still important </a:t>
            </a:r>
            <a:r>
              <a:rPr lang="en-GB" sz="3200" b="1" dirty="0">
                <a:solidFill>
                  <a:srgbClr val="00B050"/>
                </a:solidFill>
              </a:rPr>
              <a:t>in the UK</a:t>
            </a:r>
            <a:r>
              <a:rPr lang="en-GB" sz="3200" b="1" dirty="0" smtClean="0">
                <a:solidFill>
                  <a:srgbClr val="00B050"/>
                </a:solidFill>
              </a:rPr>
              <a:t>?</a:t>
            </a:r>
          </a:p>
          <a:p>
            <a:pPr algn="ctr"/>
            <a:endParaRPr lang="en-GB" sz="2400" dirty="0" smtClean="0">
              <a:latin typeface="Comic Sans MS" pitchFamily="66" charset="0"/>
            </a:endParaRPr>
          </a:p>
          <a:p>
            <a:pPr algn="ctr"/>
            <a:r>
              <a:rPr lang="en-GB" sz="2400" dirty="0" smtClean="0">
                <a:latin typeface="Comic Sans MS" pitchFamily="66" charset="0"/>
              </a:rPr>
              <a:t>Swap your paragraph with your partner.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Your task is to now find evidence of each of the P.E.E.L sections!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(You can colour code or use letters to indicate them)</a:t>
            </a:r>
          </a:p>
          <a:p>
            <a:pPr algn="ctr"/>
            <a:r>
              <a:rPr lang="en-GB" sz="2400" dirty="0" smtClean="0">
                <a:latin typeface="Comic Sans MS" pitchFamily="66" charset="0"/>
              </a:rPr>
              <a:t>Give feedback to your partner!</a:t>
            </a:r>
            <a:endParaRPr lang="en-GB" sz="28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Theme best on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best one" id="{2447A27B-70C0-4680-B027-771EFF9D66B3}" vid="{217BD443-77D5-472B-9657-606C02A4647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DE80D29817B04381ACB1E1B3133D45" ma:contentTypeVersion="13" ma:contentTypeDescription="Create a new document." ma:contentTypeScope="" ma:versionID="bd4d9ddafed33be5e068e0a87ee2938d">
  <xsd:schema xmlns:xsd="http://www.w3.org/2001/XMLSchema" xmlns:xs="http://www.w3.org/2001/XMLSchema" xmlns:p="http://schemas.microsoft.com/office/2006/metadata/properties" xmlns:ns3="feef55f2-d316-41a8-bd2a-0f87a9daa3f0" xmlns:ns4="68af75fc-bfde-429b-9e6a-42997b8c443d" targetNamespace="http://schemas.microsoft.com/office/2006/metadata/properties" ma:root="true" ma:fieldsID="8d340e46e1905f2e1a5af2395dbd7d65" ns3:_="" ns4:_="">
    <xsd:import namespace="feef55f2-d316-41a8-bd2a-0f87a9daa3f0"/>
    <xsd:import namespace="68af75fc-bfde-429b-9e6a-42997b8c443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ef55f2-d316-41a8-bd2a-0f87a9daa3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af75fc-bfde-429b-9e6a-42997b8c443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4D9854A-64E4-4452-B5D2-F29D139CF288}">
  <ds:schemaRefs>
    <ds:schemaRef ds:uri="http://schemas.microsoft.com/office/2006/metadata/properties"/>
    <ds:schemaRef ds:uri="feef55f2-d316-41a8-bd2a-0f87a9daa3f0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68af75fc-bfde-429b-9e6a-42997b8c443d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B40EE94-B96C-4ED2-8850-EB55640B58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4569D13-0ECB-4945-AF31-EBC7327F05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eef55f2-d316-41a8-bd2a-0f87a9daa3f0"/>
    <ds:schemaRef ds:uri="68af75fc-bfde-429b-9e6a-42997b8c443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 best one</Template>
  <TotalTime>310</TotalTime>
  <Words>805</Words>
  <Application>Microsoft Office PowerPoint</Application>
  <PresentationFormat>On-screen Show (4:3)</PresentationFormat>
  <Paragraphs>84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Comic Sans MS</vt:lpstr>
      <vt:lpstr>Theme best one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Sophie</dc:creator>
  <cp:lastModifiedBy>Sharrocks, M (Forge Valley - Staff)</cp:lastModifiedBy>
  <cp:revision>20</cp:revision>
  <dcterms:created xsi:type="dcterms:W3CDTF">2011-04-26T17:25:50Z</dcterms:created>
  <dcterms:modified xsi:type="dcterms:W3CDTF">2020-02-28T09:42:39Z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0x010100CEDE80D29817B04381ACB1E1B3133D45</vt:lpwstr>
  </property>
</Properties>
</file>