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handoutMasterIdLst>
    <p:handoutMasterId r:id="rId34"/>
  </p:handoutMasterIdLst>
  <p:sldIdLst>
    <p:sldId id="290" r:id="rId2"/>
    <p:sldId id="256" r:id="rId3"/>
    <p:sldId id="258" r:id="rId4"/>
    <p:sldId id="257" r:id="rId5"/>
    <p:sldId id="259" r:id="rId6"/>
    <p:sldId id="283" r:id="rId7"/>
    <p:sldId id="282" r:id="rId8"/>
    <p:sldId id="261" r:id="rId9"/>
    <p:sldId id="266" r:id="rId10"/>
    <p:sldId id="263" r:id="rId11"/>
    <p:sldId id="294" r:id="rId12"/>
    <p:sldId id="264" r:id="rId13"/>
    <p:sldId id="278" r:id="rId14"/>
    <p:sldId id="284" r:id="rId15"/>
    <p:sldId id="285" r:id="rId16"/>
    <p:sldId id="286" r:id="rId17"/>
    <p:sldId id="287" r:id="rId18"/>
    <p:sldId id="273" r:id="rId19"/>
    <p:sldId id="303" r:id="rId20"/>
    <p:sldId id="271" r:id="rId21"/>
    <p:sldId id="272" r:id="rId22"/>
    <p:sldId id="262" r:id="rId23"/>
    <p:sldId id="281" r:id="rId24"/>
    <p:sldId id="267" r:id="rId25"/>
    <p:sldId id="268" r:id="rId26"/>
    <p:sldId id="274" r:id="rId27"/>
    <p:sldId id="275" r:id="rId28"/>
    <p:sldId id="276" r:id="rId29"/>
    <p:sldId id="277" r:id="rId30"/>
    <p:sldId id="280" r:id="rId31"/>
    <p:sldId id="304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75E31-AE39-4755-BB4C-2B4493009CEE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BB1BEF-F661-4B7B-93BC-B31968D06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3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009E0-1FE2-40F5-AA53-E296175DC15A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F5522-70DA-49D3-9B4E-0EEDFDC25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2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41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0E81-5CD5-9745-AF9A-D21E1170EB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89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https://www.youtube.com/watch?v=hNfcTx8H51U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F740A-B565-4040-BE02-ABA03928C3F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77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6720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392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77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06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12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21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360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41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931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48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1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468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49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4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537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92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15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7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17AA44-FD2B-4306-85B0-38723E77AAF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4F182D-07E6-4C9F-A03E-3613C3D28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1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SfqS0hEjP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s://www.youtube.com/watch?v=PinMHCRun2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282" t="28159" r="21725" b="18858"/>
          <a:stretch/>
        </p:blipFill>
        <p:spPr>
          <a:xfrm>
            <a:off x="0" y="244698"/>
            <a:ext cx="12059971" cy="6194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571" t="35861" r="49190" b="57187"/>
          <a:stretch/>
        </p:blipFill>
        <p:spPr>
          <a:xfrm>
            <a:off x="2459865" y="1403796"/>
            <a:ext cx="6954591" cy="1169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7571" t="46195" r="49612" b="42706"/>
          <a:stretch/>
        </p:blipFill>
        <p:spPr>
          <a:xfrm>
            <a:off x="2807595" y="3078052"/>
            <a:ext cx="6168980" cy="1687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8627" t="64045" r="49401" b="24306"/>
          <a:stretch/>
        </p:blipFill>
        <p:spPr>
          <a:xfrm>
            <a:off x="2228044" y="4858728"/>
            <a:ext cx="5885645" cy="175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0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0997" y="1950311"/>
            <a:ext cx="10462767" cy="4015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  <a:cs typeface="Narkisim" pitchFamily="34" charset="-79"/>
              </a:rPr>
              <a:t>- Promoting participation e.g. equal opportunities policies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  <a:cs typeface="Narkisim" pitchFamily="34" charset="-79"/>
              </a:rPr>
              <a:t>- Increasing the popularity of the sport e.g. schemes for schools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  <a:cs typeface="Narkisim" pitchFamily="34" charset="-79"/>
              </a:rPr>
              <a:t>- Exposure in the media e.g. press releases, </a:t>
            </a:r>
            <a:r>
              <a:rPr lang="en-GB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Narkisim" pitchFamily="34" charset="-79"/>
              </a:rPr>
              <a:t>public</a:t>
            </a:r>
            <a:endParaRPr lang="en-GB" sz="2500" dirty="0">
              <a:latin typeface="Comic Sans MS" panose="030F0702030302020204" pitchFamily="66" charset="0"/>
              <a:cs typeface="Narkisim" pitchFamily="34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70239" y="1473934"/>
            <a:ext cx="7856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Narkisim" pitchFamily="34" charset="-79"/>
              <a:cs typeface="Narkisim" pitchFamily="34" charset="-79"/>
            </a:endParaRPr>
          </a:p>
        </p:txBody>
      </p:sp>
      <p:pic>
        <p:nvPicPr>
          <p:cNvPr id="9" name="Picture 3" descr="present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6433">
            <a:off x="9146571" y="204945"/>
            <a:ext cx="1119188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3EEC21DF-DE22-4032-BB0B-461C3697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664" y="836713"/>
            <a:ext cx="5361434" cy="1102399"/>
          </a:xfrm>
        </p:spPr>
        <p:txBody>
          <a:bodyPr>
            <a:normAutofit/>
          </a:bodyPr>
          <a:lstStyle/>
          <a:p>
            <a:pPr algn="ctr"/>
            <a:r>
              <a:rPr lang="en-GB" sz="5400" b="1" u="sng" dirty="0">
                <a:cs typeface="Narkisim" pitchFamily="34" charset="-79"/>
              </a:rPr>
              <a:t>promotion</a:t>
            </a:r>
            <a:endParaRPr lang="en-GB" dirty="0"/>
          </a:p>
        </p:txBody>
      </p:sp>
      <p:sp>
        <p:nvSpPr>
          <p:cNvPr id="2" name="Rectangle 1">
            <a:hlinkClick r:id="rId4"/>
          </p:cNvPr>
          <p:cNvSpPr/>
          <p:nvPr/>
        </p:nvSpPr>
        <p:spPr>
          <a:xfrm>
            <a:off x="331498" y="395207"/>
            <a:ext cx="478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https://www.youtube.com/watch?v=jSfqS0hEjP0</a:t>
            </a:r>
          </a:p>
        </p:txBody>
      </p:sp>
    </p:spTree>
    <p:extLst>
      <p:ext uri="{BB962C8B-B14F-4D97-AF65-F5344CB8AC3E}">
        <p14:creationId xmlns:p14="http://schemas.microsoft.com/office/powerpoint/2010/main" val="22378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06" y="380535"/>
            <a:ext cx="5628596" cy="3771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4106" y="4631961"/>
            <a:ext cx="437712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What does this picture represent ?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5574" y="4816627"/>
            <a:ext cx="236844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DNA</a:t>
            </a:r>
            <a:endParaRPr lang="en-GB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240249" y="380535"/>
            <a:ext cx="374754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Sports England </a:t>
            </a:r>
            <a:endParaRPr lang="en-GB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150307" y="1666240"/>
            <a:ext cx="3927423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National Governing Bodies 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386870" y="3508496"/>
            <a:ext cx="1791534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LTA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7045" y="3508496"/>
            <a:ext cx="2428408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The FA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0849" y="3318667"/>
            <a:ext cx="190375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England Netball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733" y="3339657"/>
            <a:ext cx="223353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England Basketball 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0283" y="3298395"/>
            <a:ext cx="1424065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British Cycling 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7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7C08CB-4BE5-4170-9EFA-F238A93F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4391" y="239468"/>
            <a:ext cx="5361434" cy="1102399"/>
          </a:xfrm>
        </p:spPr>
        <p:txBody>
          <a:bodyPr>
            <a:normAutofit/>
          </a:bodyPr>
          <a:lstStyle/>
          <a:p>
            <a:pPr algn="ctr"/>
            <a:r>
              <a:rPr lang="en-GB" sz="5400" b="1" u="sng" dirty="0">
                <a:cs typeface="Narkisim" pitchFamily="34" charset="-79"/>
              </a:rPr>
              <a:t>Development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57F40E-91D6-4D10-9EBB-9EA3F8C4F29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7752" y="1415733"/>
            <a:ext cx="8301651" cy="431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  <a:cs typeface="Narkisim" pitchFamily="34" charset="-79"/>
              </a:rPr>
              <a:t>Elite training and development e.g. national performance squads and national teams in many sports.</a:t>
            </a: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  <a:cs typeface="Narkisim" pitchFamily="34" charset="-79"/>
              </a:rPr>
              <a:t>Coaching awards e.g. England Netball UK Coaching Certificate coaching awards from Level 1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  <a:cs typeface="Narkisim" pitchFamily="34" charset="-79"/>
              </a:rPr>
              <a:t>upwards, FA Coaching level 1 and BAGA level 1.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  <a:cs typeface="Narkisim" pitchFamily="34" charset="-79"/>
            </a:endParaRPr>
          </a:p>
          <a:p>
            <a:pPr marL="342900" indent="-342900">
              <a:buFontTx/>
              <a:buChar char="-"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  <a:cs typeface="Narkisim" pitchFamily="34" charset="-79"/>
              </a:rPr>
              <a:t>Training of officials e.g. the Rugby Football Union has a young officials award which can be used as a starting point to becoming an official</a:t>
            </a:r>
            <a:r>
              <a:rPr lang="en-GB" sz="2400" b="1" dirty="0">
                <a:solidFill>
                  <a:schemeClr val="tx1"/>
                </a:solidFill>
                <a:latin typeface="Comic Sans MS" panose="030F0702030302020204" pitchFamily="66" charset="0"/>
                <a:cs typeface="Narkisim" pitchFamily="34" charset="-79"/>
              </a:rPr>
              <a:t>.</a:t>
            </a:r>
          </a:p>
          <a:p>
            <a:pPr marL="342900" indent="-342900">
              <a:buFontTx/>
              <a:buChar char="-"/>
            </a:pPr>
            <a:endParaRPr lang="en-GB" sz="2400" b="1" u="sng" dirty="0">
              <a:latin typeface="Comic Sans MS" panose="030F0702030302020204" pitchFamily="66" charset="0"/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78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701" y="4764104"/>
            <a:ext cx="2985170" cy="958383"/>
          </a:xfrm>
        </p:spPr>
        <p:txBody>
          <a:bodyPr/>
          <a:lstStyle/>
          <a:p>
            <a:r>
              <a:rPr lang="en-GB" dirty="0" smtClean="0"/>
              <a:t>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2085" y="413200"/>
            <a:ext cx="10972800" cy="5190649"/>
          </a:xfrm>
          <a:prstGeom prst="rect">
            <a:avLst/>
          </a:prstGeo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en-GB" sz="3500" dirty="0">
                <a:latin typeface="Comic Sans MS" panose="030F0702030302020204" pitchFamily="66" charset="0"/>
              </a:rPr>
              <a:t>– lobby for, and receive, funding </a:t>
            </a:r>
          </a:p>
          <a:p>
            <a:r>
              <a:rPr lang="en-GB" sz="3500" dirty="0">
                <a:latin typeface="Comic Sans MS" panose="030F0702030302020204" pitchFamily="66" charset="0"/>
              </a:rPr>
              <a:t>– distribution of funds, i.e. </a:t>
            </a:r>
          </a:p>
          <a:p>
            <a:r>
              <a:rPr lang="en-GB" sz="3500" dirty="0">
                <a:latin typeface="Comic Sans MS" panose="030F0702030302020204" pitchFamily="66" charset="0"/>
              </a:rPr>
              <a:t>– grants </a:t>
            </a:r>
          </a:p>
          <a:p>
            <a:r>
              <a:rPr lang="en-GB" sz="3500" dirty="0">
                <a:latin typeface="Comic Sans MS" panose="030F0702030302020204" pitchFamily="66" charset="0"/>
              </a:rPr>
              <a:t>– government, non-government </a:t>
            </a:r>
          </a:p>
          <a:p>
            <a:r>
              <a:rPr lang="en-GB" sz="3500" dirty="0">
                <a:latin typeface="Comic Sans MS" panose="030F0702030302020204" pitchFamily="66" charset="0"/>
              </a:rPr>
              <a:t>– membership </a:t>
            </a:r>
          </a:p>
          <a:p>
            <a:r>
              <a:rPr lang="en-GB" sz="3500" dirty="0">
                <a:latin typeface="Comic Sans MS" panose="030F0702030302020204" pitchFamily="66" charset="0"/>
              </a:rPr>
              <a:t>– subscriptions/match fees </a:t>
            </a:r>
          </a:p>
          <a:p>
            <a:r>
              <a:rPr lang="en-GB" sz="3500" dirty="0">
                <a:latin typeface="Comic Sans MS" panose="030F0702030302020204" pitchFamily="66" charset="0"/>
              </a:rPr>
              <a:t>– lottery funding </a:t>
            </a:r>
          </a:p>
          <a:p>
            <a:r>
              <a:rPr lang="en-GB" sz="3500" dirty="0">
                <a:latin typeface="Comic Sans MS" panose="030F0702030302020204" pitchFamily="66" charset="0"/>
              </a:rPr>
              <a:t>– income from media/ sponsorship/advertising </a:t>
            </a:r>
          </a:p>
          <a:p>
            <a:r>
              <a:rPr lang="en-GB" sz="3500" dirty="0">
                <a:latin typeface="Comic Sans MS" panose="030F0702030302020204" pitchFamily="66" charset="0"/>
              </a:rPr>
              <a:t>– private investment and donations </a:t>
            </a:r>
          </a:p>
          <a:p>
            <a:r>
              <a:rPr lang="en-GB" sz="3500" dirty="0">
                <a:latin typeface="Comic Sans MS" panose="030F0702030302020204" pitchFamily="66" charset="0"/>
              </a:rPr>
              <a:t>– merchandising </a:t>
            </a:r>
          </a:p>
          <a:p>
            <a:r>
              <a:rPr lang="en-GB" sz="3500" dirty="0">
                <a:latin typeface="Comic Sans MS" panose="030F0702030302020204" pitchFamily="66" charset="0"/>
              </a:rPr>
              <a:t>– admission charges </a:t>
            </a:r>
          </a:p>
          <a:p>
            <a:r>
              <a:rPr lang="en-GB" sz="3500" dirty="0">
                <a:latin typeface="Comic Sans MS" panose="030F0702030302020204" pitchFamily="66" charset="0"/>
              </a:rPr>
              <a:t>– fund raising events </a:t>
            </a:r>
          </a:p>
          <a:p>
            <a:r>
              <a:rPr lang="en-GB" sz="3500" dirty="0">
                <a:latin typeface="Comic Sans MS" panose="030F0702030302020204" pitchFamily="66" charset="0"/>
              </a:rPr>
              <a:t>– provide members with advice about funding 	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669" t="30226" r="7676" b="33137"/>
          <a:stretch/>
        </p:blipFill>
        <p:spPr>
          <a:xfrm>
            <a:off x="528034" y="515156"/>
            <a:ext cx="9955369" cy="2511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7379" y="1115946"/>
            <a:ext cx="79634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Elite </a:t>
            </a:r>
            <a:r>
              <a:rPr lang="en-GB" dirty="0">
                <a:latin typeface="Comic Sans MS" panose="030F0702030302020204" pitchFamily="66" charset="0"/>
              </a:rPr>
              <a:t>training and development/national performance </a:t>
            </a:r>
            <a:r>
              <a:rPr lang="en-GB" dirty="0" smtClean="0">
                <a:latin typeface="Comic Sans MS" panose="030F0702030302020204" pitchFamily="66" charset="0"/>
              </a:rPr>
              <a:t>squads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Coaching </a:t>
            </a:r>
            <a:r>
              <a:rPr lang="en-GB" dirty="0">
                <a:latin typeface="Comic Sans MS" panose="030F0702030302020204" pitchFamily="66" charset="0"/>
              </a:rPr>
              <a:t>awards\ongoing professional development of coaches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Training </a:t>
            </a:r>
            <a:r>
              <a:rPr lang="en-GB" dirty="0">
                <a:latin typeface="Comic Sans MS" panose="030F0702030302020204" pitchFamily="66" charset="0"/>
              </a:rPr>
              <a:t>of officials</a:t>
            </a:r>
          </a:p>
          <a:p>
            <a:r>
              <a:rPr lang="en-GB" dirty="0" smtClean="0"/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9076" y="3932208"/>
            <a:ext cx="236844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DNA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57387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 and advice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0890" y="1973456"/>
            <a:ext cx="7243996" cy="3311189"/>
          </a:xfrm>
        </p:spPr>
        <p:txBody>
          <a:bodyPr>
            <a:normAutofit fontScale="85000" lnSpcReduction="10000"/>
          </a:bodyPr>
          <a:lstStyle/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providing technical advice (e.g. England Hockey provide information about playing surfaces)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providing location and contact details for local clubs, how to get started in the sport etc.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6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2184" y="1953675"/>
            <a:ext cx="11617377" cy="408334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rule-making and disciplinary procedures (e.g. the Football Association has a disciplinary procedure for any individual or team connected with the sport)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providing a national directive and vision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providing guidelines, support and insurance to members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- assist with facility developments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85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Polices and initiatives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anti-doping policies (e.g. the England and Wales Cricket Board has an anti-doping policy and has a list of all substances which are permitted and those that are banned) </a:t>
            </a:r>
          </a:p>
          <a:p>
            <a:r>
              <a:rPr lang="en-GB" dirty="0">
                <a:latin typeface="Comic Sans MS" panose="030F0702030302020204" pitchFamily="66" charset="0"/>
              </a:rPr>
              <a:t>- promoting etiquette and fair play (e.g. The Football Association’s ‘Respect’ campaign) </a:t>
            </a:r>
          </a:p>
          <a:p>
            <a:r>
              <a:rPr lang="en-GB" dirty="0">
                <a:latin typeface="Comic Sans MS" panose="030F0702030302020204" pitchFamily="66" charset="0"/>
              </a:rPr>
              <a:t>- community programmes (e.g. Amateur Swimming Association’s ‘</a:t>
            </a:r>
            <a:r>
              <a:rPr lang="en-GB" dirty="0" err="1">
                <a:latin typeface="Comic Sans MS" panose="030F0702030302020204" pitchFamily="66" charset="0"/>
              </a:rPr>
              <a:t>Swimfit</a:t>
            </a:r>
            <a:r>
              <a:rPr lang="en-GB" dirty="0">
                <a:latin typeface="Comic Sans MS" panose="030F0702030302020204" pitchFamily="66" charset="0"/>
              </a:rPr>
              <a:t>’) </a:t>
            </a:r>
          </a:p>
          <a:p>
            <a:r>
              <a:rPr lang="en-GB" dirty="0">
                <a:latin typeface="Comic Sans MS" panose="030F0702030302020204" pitchFamily="66" charset="0"/>
              </a:rPr>
              <a:t>- information and guidance on safeguarding 	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214" t="35301" r="9049" b="21650"/>
          <a:stretch/>
        </p:blipFill>
        <p:spPr>
          <a:xfrm>
            <a:off x="2955223" y="1251373"/>
            <a:ext cx="6579930" cy="509013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05688" y="332656"/>
            <a:ext cx="6347048" cy="1143000"/>
          </a:xfrm>
        </p:spPr>
        <p:txBody>
          <a:bodyPr>
            <a:normAutofit/>
          </a:bodyPr>
          <a:lstStyle/>
          <a:p>
            <a:pPr algn="ctr"/>
            <a:r>
              <a:rPr lang="en-GB" dirty="0" err="1" smtClean="0"/>
              <a:t>Ngb</a:t>
            </a:r>
            <a:r>
              <a:rPr lang="en-GB" dirty="0" smtClean="0"/>
              <a:t> investment</a:t>
            </a:r>
            <a:endParaRPr lang="en-GB" dirty="0"/>
          </a:p>
        </p:txBody>
      </p:sp>
      <p:pic>
        <p:nvPicPr>
          <p:cNvPr id="6" name="Picture 3" descr="present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7896">
            <a:off x="9338562" y="135683"/>
            <a:ext cx="924667" cy="9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7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53D71B-4891-4A72-A458-C63F3A00AA47}"/>
              </a:ext>
            </a:extLst>
          </p:cNvPr>
          <p:cNvSpPr/>
          <p:nvPr/>
        </p:nvSpPr>
        <p:spPr>
          <a:xfrm>
            <a:off x="9084366" y="1524953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6. Give an example of a possible solution linked to provision.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ED9222-B461-487B-BDA9-D3E7613509DF}"/>
              </a:ext>
            </a:extLst>
          </p:cNvPr>
          <p:cNvSpPr/>
          <p:nvPr/>
        </p:nvSpPr>
        <p:spPr>
          <a:xfrm>
            <a:off x="6442747" y="4576164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15.  Describe the ethical issues for drug taking in sport.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0EB7F4E-C6F3-4A80-AFCF-0395AF70285A}"/>
              </a:ext>
            </a:extLst>
          </p:cNvPr>
          <p:cNvSpPr/>
          <p:nvPr/>
        </p:nvSpPr>
        <p:spPr>
          <a:xfrm>
            <a:off x="6442747" y="3581182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22.Define gamesmanship using an sporting example.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58221ED-2CD5-4C71-88DC-86259D510009}"/>
              </a:ext>
            </a:extLst>
          </p:cNvPr>
          <p:cNvSpPr/>
          <p:nvPr/>
        </p:nvSpPr>
        <p:spPr>
          <a:xfrm>
            <a:off x="6458697" y="2518836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16.  Give an example a growing/emerging sport in the UK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F0C3D07-597C-4B68-A864-AC74B3A13662}"/>
              </a:ext>
            </a:extLst>
          </p:cNvPr>
          <p:cNvSpPr/>
          <p:nvPr/>
        </p:nvSpPr>
        <p:spPr>
          <a:xfrm>
            <a:off x="6442747" y="1519403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1.  Describe the 8 possible barriers which affect participation in sport.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23E3AAE-8EC3-41AF-A0F7-4DABC19356E6}"/>
              </a:ext>
            </a:extLst>
          </p:cNvPr>
          <p:cNvSpPr/>
          <p:nvPr/>
        </p:nvSpPr>
        <p:spPr>
          <a:xfrm>
            <a:off x="3747559" y="5557046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20.  Suggest 3 drawbacks of hosting a major sporting event.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C4C138C-784F-4789-8289-3B662009F6A0}"/>
              </a:ext>
            </a:extLst>
          </p:cNvPr>
          <p:cNvSpPr/>
          <p:nvPr/>
        </p:nvSpPr>
        <p:spPr>
          <a:xfrm>
            <a:off x="6436122" y="519970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9.  Name the 9 different user groups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6B9B6D-F47B-4897-8D2C-01EDECDB973D}"/>
              </a:ext>
            </a:extLst>
          </p:cNvPr>
          <p:cNvSpPr/>
          <p:nvPr/>
        </p:nvSpPr>
        <p:spPr>
          <a:xfrm>
            <a:off x="3747559" y="4576164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8.  What are the 7 Values which are promoted through sport.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92724CC-F00E-4712-81E0-E87A91F930D0}"/>
              </a:ext>
            </a:extLst>
          </p:cNvPr>
          <p:cNvSpPr/>
          <p:nvPr/>
        </p:nvSpPr>
        <p:spPr>
          <a:xfrm>
            <a:off x="3747559" y="2586202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14. Give an example of a possible solution linked to promotion.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EFECA83-024D-4780-A37F-60D86A4CDC25}"/>
              </a:ext>
            </a:extLst>
          </p:cNvPr>
          <p:cNvSpPr/>
          <p:nvPr/>
        </p:nvSpPr>
        <p:spPr>
          <a:xfrm>
            <a:off x="3747559" y="3581183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23. Recall the Olympic creed and explain what the symbol represents.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BD9F724-009F-44E6-9DC9-4DD40DF55A34}"/>
              </a:ext>
            </a:extLst>
          </p:cNvPr>
          <p:cNvSpPr/>
          <p:nvPr/>
        </p:nvSpPr>
        <p:spPr>
          <a:xfrm>
            <a:off x="3747559" y="1535708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4.  What are the Olympic and Paralympic values?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024F3F4-D536-494A-AEE9-F7589E2D0987}"/>
              </a:ext>
            </a:extLst>
          </p:cNvPr>
          <p:cNvSpPr/>
          <p:nvPr/>
        </p:nvSpPr>
        <p:spPr>
          <a:xfrm>
            <a:off x="1112060" y="3595925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11. What are the 6 roles of National Governing Body. (NGB)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90FBF79-802E-4FD0-8101-0BB297882DAE}"/>
              </a:ext>
            </a:extLst>
          </p:cNvPr>
          <p:cNvSpPr/>
          <p:nvPr/>
        </p:nvSpPr>
        <p:spPr>
          <a:xfrm>
            <a:off x="1112060" y="2586203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7.  Describe the 5 features of a major sporting event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2625CB3-C0B9-45AD-ADF4-9CA0F0FD76B6}"/>
              </a:ext>
            </a:extLst>
          </p:cNvPr>
          <p:cNvSpPr/>
          <p:nvPr/>
        </p:nvSpPr>
        <p:spPr>
          <a:xfrm>
            <a:off x="1081682" y="1519403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12.  Give an example of how an initiative has been used to promote values through sport.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1BA4684-6F4D-40DC-8E55-F693473FC8B3}"/>
              </a:ext>
            </a:extLst>
          </p:cNvPr>
          <p:cNvSpPr/>
          <p:nvPr/>
        </p:nvSpPr>
        <p:spPr>
          <a:xfrm>
            <a:off x="1112060" y="4576164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13.  Give examples from each role of the NGB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A367BA4-A9B4-4791-9FFC-67DB72BE7A85}"/>
              </a:ext>
            </a:extLst>
          </p:cNvPr>
          <p:cNvSpPr/>
          <p:nvPr/>
        </p:nvSpPr>
        <p:spPr>
          <a:xfrm>
            <a:off x="1112060" y="5534224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2.  Suggest 3 major positives of hosting a major sporting event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AE81E77-7A10-40D6-A159-C01C46FE292C}"/>
              </a:ext>
            </a:extLst>
          </p:cNvPr>
          <p:cNvSpPr/>
          <p:nvPr/>
        </p:nvSpPr>
        <p:spPr>
          <a:xfrm>
            <a:off x="3760305" y="517010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18.  Using an example, what is meant by spectator etiquette?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2A7769E-AFA3-4CF5-A168-E43AC812B150}"/>
              </a:ext>
            </a:extLst>
          </p:cNvPr>
          <p:cNvSpPr/>
          <p:nvPr/>
        </p:nvSpPr>
        <p:spPr>
          <a:xfrm>
            <a:off x="1085556" y="503495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21.  Name all the factors which impact on the popularity of a sport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0843C8B-DDB2-440C-9E53-0A530C4ABE53}"/>
              </a:ext>
            </a:extLst>
          </p:cNvPr>
          <p:cNvSpPr/>
          <p:nvPr/>
        </p:nvSpPr>
        <p:spPr>
          <a:xfrm>
            <a:off x="9069991" y="537197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24.  Discuss the reasons why drugs are taken and why they shouldn’t be taken by performers.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FD93946-8E0C-43B6-87A9-8DF20BF91503}"/>
              </a:ext>
            </a:extLst>
          </p:cNvPr>
          <p:cNvSpPr/>
          <p:nvPr/>
        </p:nvSpPr>
        <p:spPr>
          <a:xfrm>
            <a:off x="9094196" y="2518836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17. Why should you show etiquette before and during a game?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409662A-F88E-421A-9492-51E880BA173F}"/>
              </a:ext>
            </a:extLst>
          </p:cNvPr>
          <p:cNvSpPr/>
          <p:nvPr/>
        </p:nvSpPr>
        <p:spPr>
          <a:xfrm>
            <a:off x="9084366" y="3556986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10. Define sportsmanship using an sporting example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CAB810F-8873-4F0B-8040-0F5C20A545CD}"/>
              </a:ext>
            </a:extLst>
          </p:cNvPr>
          <p:cNvSpPr/>
          <p:nvPr/>
        </p:nvSpPr>
        <p:spPr>
          <a:xfrm>
            <a:off x="9069991" y="4577631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19  Suggest an initiative introduced to break down barriers.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C566768-5AED-45C2-AAB8-E36A806F4AF9}"/>
              </a:ext>
            </a:extLst>
          </p:cNvPr>
          <p:cNvSpPr/>
          <p:nvPr/>
        </p:nvSpPr>
        <p:spPr>
          <a:xfrm>
            <a:off x="9069991" y="5551773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3. Give an example of a possible solution linked to access.  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6426EFD-B634-4F90-9357-DD2E82479852}"/>
              </a:ext>
            </a:extLst>
          </p:cNvPr>
          <p:cNvSpPr/>
          <p:nvPr/>
        </p:nvSpPr>
        <p:spPr>
          <a:xfrm>
            <a:off x="6428935" y="5565065"/>
            <a:ext cx="1995574" cy="820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5.  What does WADA stand for and what do they do?</a:t>
            </a:r>
          </a:p>
        </p:txBody>
      </p:sp>
    </p:spTree>
    <p:extLst>
      <p:ext uri="{BB962C8B-B14F-4D97-AF65-F5344CB8AC3E}">
        <p14:creationId xmlns:p14="http://schemas.microsoft.com/office/powerpoint/2010/main" val="12549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-6562" y="686164"/>
            <a:ext cx="10653566" cy="276652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 </a:t>
            </a:r>
            <a:r>
              <a:rPr lang="en-GB" sz="7300" dirty="0" smtClean="0"/>
              <a:t>LO4 - Know about the role of the national governing bodies in sport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73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8258" y="260648"/>
            <a:ext cx="7633742" cy="1492132"/>
          </a:xfrm>
        </p:spPr>
        <p:txBody>
          <a:bodyPr/>
          <a:lstStyle/>
          <a:p>
            <a:r>
              <a:rPr lang="en-GB" dirty="0" smtClean="0"/>
              <a:t>True or false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9231" y="1562056"/>
            <a:ext cx="10936706" cy="4297849"/>
          </a:xfrm>
          <a:prstGeom prst="rect">
            <a:avLst/>
          </a:prstGeo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 role of an NGB is to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;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Run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the sport smoothly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Organise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match fixing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Promote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and develop the sport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Organise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competitions and events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Promote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negative role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models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Select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teams at all levels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Pay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professional players. </a:t>
            </a:r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Organise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coaching and training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Enforce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rules and laws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Negotiate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sponsorship/ TV rights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Not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encourage sportsmanship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Organise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award </a:t>
            </a: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schemes.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Arrange sports tours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Appoint </a:t>
            </a: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new managers of sports teams.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0855" y="260648"/>
            <a:ext cx="190099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DNA</a:t>
            </a:r>
            <a:endParaRPr lang="en-GB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16131" y="191193"/>
            <a:ext cx="397348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On a post it note write the numbers 1 to 14 and then write the letter T for true or F for false by each number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09074" y="1329281"/>
            <a:ext cx="11249526" cy="4024772"/>
          </a:xfrm>
          <a:prstGeom prst="rect">
            <a:avLst/>
          </a:prstGeo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role of an NGB is to;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Run the sport smoothly.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Organise match fixing.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Promote and develop the sport.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Organise competitions and events.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Promote negative role models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Select teams at all levels.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Pay professional players. 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Organise coaching and training.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Enforce rules and laws.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Negotiate sponsorship/ TV rights.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Not encourage sportsmanship.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Organise award schemes.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Arrange sports tours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Appoint new managers of sports teams.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51584" y="188640"/>
            <a:ext cx="7633742" cy="1492132"/>
          </a:xfrm>
        </p:spPr>
        <p:txBody>
          <a:bodyPr/>
          <a:lstStyle/>
          <a:p>
            <a:r>
              <a:rPr lang="en-GB" dirty="0" smtClean="0"/>
              <a:t>Answers: Red = true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74081" y="2878088"/>
            <a:ext cx="749917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rgbClr val="00B0F0"/>
                </a:solidFill>
              </a:rPr>
              <a:t>What is the difference between ‘promotion’ and ‘development’?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chemeClr val="tx1"/>
                </a:solidFill>
              </a:rPr>
              <a:t>What do NGBs do to promote and develop athletes?</a:t>
            </a:r>
          </a:p>
          <a:p>
            <a:pPr marL="0" indent="0" algn="ctr">
              <a:buNone/>
            </a:pPr>
            <a:r>
              <a:rPr lang="en-GB" sz="2800" dirty="0">
                <a:solidFill>
                  <a:srgbClr val="FF66CC"/>
                </a:solidFill>
              </a:rPr>
              <a:t>Explain your answers.</a:t>
            </a:r>
          </a:p>
          <a:p>
            <a:pPr algn="ctr"/>
            <a:endParaRPr lang="en-GB" sz="3200" dirty="0"/>
          </a:p>
        </p:txBody>
      </p:sp>
      <p:pic>
        <p:nvPicPr>
          <p:cNvPr id="3074" name="Picture 2" descr="http://www.newsworks.org/images/stories/flexicontent/l_popqu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1" y="4469935"/>
            <a:ext cx="3767011" cy="211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mnpoliticalroundtable.com/wp-content/uploads/2013/02/Hands-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7" y="5373216"/>
            <a:ext cx="2286967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onstruct.gif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2271293" y="197212"/>
            <a:ext cx="111918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198" t="27219" r="7782" b="11530"/>
          <a:stretch/>
        </p:blipFill>
        <p:spPr>
          <a:xfrm>
            <a:off x="685801" y="1837764"/>
            <a:ext cx="10827912" cy="4602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535" t="49390" r="68310" b="35767"/>
          <a:stretch/>
        </p:blipFill>
        <p:spPr>
          <a:xfrm>
            <a:off x="1609859" y="3193961"/>
            <a:ext cx="4945487" cy="29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1196753"/>
            <a:ext cx="7772400" cy="1470025"/>
          </a:xfrm>
        </p:spPr>
        <p:txBody>
          <a:bodyPr/>
          <a:lstStyle/>
          <a:p>
            <a:r>
              <a:rPr lang="en-GB" sz="4000" i="1" dirty="0"/>
              <a:t>How do NGBs impact sports participation</a:t>
            </a:r>
          </a:p>
        </p:txBody>
      </p:sp>
      <p:pic>
        <p:nvPicPr>
          <p:cNvPr id="5" name="Picture 4" descr="prepare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0865">
            <a:off x="1902064" y="132742"/>
            <a:ext cx="1035625" cy="10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3212976"/>
            <a:ext cx="1676400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112" y="2924944"/>
            <a:ext cx="1676400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3501009"/>
            <a:ext cx="1440160" cy="221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287689" y="1628800"/>
            <a:ext cx="5737771" cy="1050398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GB" sz="3150" b="1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Progress Indicators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568" y="1793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PLANNERS OUT!</a:t>
            </a:r>
          </a:p>
        </p:txBody>
      </p:sp>
      <p:pic>
        <p:nvPicPr>
          <p:cNvPr id="6" name="Picture 3" descr="agree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2197461" y="626795"/>
            <a:ext cx="11191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2"/>
          <p:cNvGraphicFramePr>
            <a:graphicFrameLocks noGrp="1"/>
          </p:cNvGraphicFramePr>
          <p:nvPr>
            <p:extLst/>
          </p:nvPr>
        </p:nvGraphicFramePr>
        <p:xfrm>
          <a:off x="2538962" y="6021288"/>
          <a:ext cx="7524699" cy="67652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67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0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79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70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09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/>
                          <a:cs typeface="Comic Sans MS"/>
                        </a:rPr>
                        <a:t>Accelerated Learning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/>
                          <a:cs typeface="Comic Sans MS"/>
                        </a:rPr>
                        <a:t>Assessment for Learning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/>
                          <a:cs typeface="Comic Sans MS"/>
                        </a:rPr>
                        <a:t>Collaborative Learning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/>
                          <a:cs typeface="Comic Sans MS"/>
                        </a:rPr>
                        <a:t>Effective use of ICT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/>
                          <a:cs typeface="Comic Sans MS"/>
                        </a:rPr>
                        <a:t>Thinking for 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T="45653" marB="45653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Picture 4" descr="prepare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9406">
            <a:off x="9237196" y="641321"/>
            <a:ext cx="1029594" cy="102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537533" y="2311619"/>
          <a:ext cx="7611889" cy="3452624"/>
        </p:xfrm>
        <a:graphic>
          <a:graphicData uri="http://schemas.openxmlformats.org/drawingml/2006/table">
            <a:tbl>
              <a:tblPr firstRow="1" firstCol="1" bandRow="1"/>
              <a:tblGrid>
                <a:gridCol w="2537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7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7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2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Progress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Outstanding Progress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2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understand</a:t>
                      </a:r>
                      <a:r>
                        <a:rPr lang="en-GB" sz="1600" b="0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how NGBs improve the infrastructure of a sport.</a:t>
                      </a:r>
                      <a:endParaRPr lang="en-GB" sz="16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dirty="0" smtClean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be able to analyse how NGBs improve the infrastructure of</a:t>
                      </a:r>
                      <a:r>
                        <a:rPr lang="en-GB" sz="1600" b="0" u="none" baseline="0" dirty="0" smtClean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 sport. To understand how a NGB assists with policies and initiative of a sport.</a:t>
                      </a:r>
                      <a:endParaRPr lang="en-GB" sz="1600" b="0" u="none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dirty="0" smtClean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 be able to explain how</a:t>
                      </a:r>
                      <a:r>
                        <a:rPr lang="en-GB" sz="1600" b="0" u="none" baseline="0" dirty="0" smtClean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NGBs create tournaments and disciplinary procedures</a:t>
                      </a:r>
                      <a:r>
                        <a:rPr lang="en-GB" sz="1600" b="0" u="none" dirty="0" smtClean="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sz="1050" b="0" u="none" dirty="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6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GB" sz="1600" b="0" u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be able to explain how NGBs promote etiquette and fair play in sport along with other policies and initiatives.</a:t>
                      </a:r>
                      <a:endParaRPr lang="en-GB" sz="1600" b="1" u="sng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28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13" y="598016"/>
            <a:ext cx="88102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How do NGBs distribute funding to sports?</a:t>
            </a:r>
            <a:endParaRPr lang="en-GB" dirty="0"/>
          </a:p>
        </p:txBody>
      </p:sp>
      <p:pic>
        <p:nvPicPr>
          <p:cNvPr id="18" name="Picture 3" descr="present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7896">
            <a:off x="9338562" y="135683"/>
            <a:ext cx="924667" cy="9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2130" y="1996455"/>
            <a:ext cx="9378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+mj-lt"/>
              </a:rPr>
              <a:t>Facts: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GB" sz="2400" dirty="0">
                <a:cs typeface="Arial" panose="020B0604020202020204" pitchFamily="34" charset="0"/>
              </a:rPr>
              <a:t>o receive funding for the NGB it has to agree to the "Whole sport plan".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To qualify for the whole sport plan funding you have to be able to show Sport England a four year plan showing how your sport intends to achieve key objectives in terms of increasing participation and success at the elite level.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cs typeface="Arial" panose="020B0604020202020204" pitchFamily="34" charset="0"/>
              </a:rPr>
              <a:t>In 2006-2007 Sport England invested £64,045,589 into 30 NGB whole sport plans.</a:t>
            </a:r>
          </a:p>
        </p:txBody>
      </p:sp>
    </p:spTree>
    <p:extLst>
      <p:ext uri="{BB962C8B-B14F-4D97-AF65-F5344CB8AC3E}">
        <p14:creationId xmlns:p14="http://schemas.microsoft.com/office/powerpoint/2010/main" val="184717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592" y="188640"/>
            <a:ext cx="75608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5400" dirty="0"/>
              <a:t>Funding</a:t>
            </a:r>
            <a:br>
              <a:rPr lang="en-GB" sz="5400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fill out the missing words</a:t>
            </a:r>
            <a:endParaRPr lang="en-GB" dirty="0"/>
          </a:p>
        </p:txBody>
      </p:sp>
      <p:pic>
        <p:nvPicPr>
          <p:cNvPr id="18" name="Picture 3" descr="present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7896">
            <a:off x="9338562" y="135683"/>
            <a:ext cx="924667" cy="9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3350" y="2492897"/>
            <a:ext cx="72385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NGB’s are responsible for raising money to ensure there sport runs smoothly. This money is then distributed out to clubs e.g.; G_ _ _ _s M_ _ _ _ _ _ _ _ _s Subscription and M_ _ _h F_ _s L_ _ _ _ _y funding Income from m_ _ _ _M_ _ _ _ _ _ _ _ _ _ _ g</a:t>
            </a:r>
          </a:p>
        </p:txBody>
      </p:sp>
    </p:spTree>
    <p:extLst>
      <p:ext uri="{BB962C8B-B14F-4D97-AF65-F5344CB8AC3E}">
        <p14:creationId xmlns:p14="http://schemas.microsoft.com/office/powerpoint/2010/main" val="21719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52" y="325708"/>
            <a:ext cx="6347048" cy="1143000"/>
          </a:xfrm>
        </p:spPr>
        <p:txBody>
          <a:bodyPr>
            <a:normAutofit/>
          </a:bodyPr>
          <a:lstStyle/>
          <a:p>
            <a:r>
              <a:rPr lang="en-GB" sz="5400" b="1" u="sng" dirty="0"/>
              <a:t>answers</a:t>
            </a:r>
          </a:p>
        </p:txBody>
      </p:sp>
      <p:pic>
        <p:nvPicPr>
          <p:cNvPr id="18" name="Picture 3" descr="present.gif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67896">
            <a:off x="9338562" y="135683"/>
            <a:ext cx="924667" cy="92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95600" y="1484784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Grants</a:t>
            </a:r>
          </a:p>
          <a:p>
            <a:r>
              <a:rPr lang="en-GB" sz="4400" dirty="0"/>
              <a:t>Memberships</a:t>
            </a:r>
          </a:p>
          <a:p>
            <a:r>
              <a:rPr lang="en-GB" sz="4400" dirty="0"/>
              <a:t>Subscription and Match Fees</a:t>
            </a:r>
          </a:p>
          <a:p>
            <a:r>
              <a:rPr lang="en-GB" sz="4400" dirty="0"/>
              <a:t>Lottery funding</a:t>
            </a:r>
          </a:p>
          <a:p>
            <a:r>
              <a:rPr lang="en-GB" sz="4400" dirty="0"/>
              <a:t>Income from media</a:t>
            </a:r>
          </a:p>
          <a:p>
            <a:r>
              <a:rPr lang="en-GB" sz="4400" dirty="0"/>
              <a:t>Merchandising</a:t>
            </a:r>
          </a:p>
        </p:txBody>
      </p:sp>
    </p:spTree>
    <p:extLst>
      <p:ext uri="{BB962C8B-B14F-4D97-AF65-F5344CB8AC3E}">
        <p14:creationId xmlns:p14="http://schemas.microsoft.com/office/powerpoint/2010/main" val="41879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647390"/>
            <a:ext cx="7633742" cy="1492132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What issues do NGBs face with funding?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23592" y="2636913"/>
            <a:ext cx="7633742" cy="359359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67608" y="2924945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linkClick r:id="rId2"/>
              </a:rPr>
              <a:t>https://www.youtube.com/watch?v=PinMHCRun2k</a:t>
            </a:r>
            <a:r>
              <a:rPr lang="en-GB" sz="3200" dirty="0"/>
              <a:t> </a:t>
            </a:r>
          </a:p>
          <a:p>
            <a:endParaRPr lang="en-GB" sz="3200" dirty="0"/>
          </a:p>
          <a:p>
            <a:r>
              <a:rPr lang="en-GB" sz="3200" dirty="0"/>
              <a:t>Make notes using the </a:t>
            </a:r>
            <a:r>
              <a:rPr lang="en-GB" sz="3200" dirty="0" err="1"/>
              <a:t>handout</a:t>
            </a:r>
            <a:r>
              <a:rPr lang="en-GB" sz="3200" dirty="0"/>
              <a:t> provided</a:t>
            </a:r>
          </a:p>
        </p:txBody>
      </p:sp>
      <p:pic>
        <p:nvPicPr>
          <p:cNvPr id="5" name="Picture 4" descr="construct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2426235" y="1464532"/>
            <a:ext cx="1119187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01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25" t="41575" r="19869" b="36309"/>
          <a:stretch/>
        </p:blipFill>
        <p:spPr>
          <a:xfrm>
            <a:off x="180475" y="168442"/>
            <a:ext cx="9083842" cy="1515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712" t="71238" r="22730" b="4013"/>
          <a:stretch/>
        </p:blipFill>
        <p:spPr>
          <a:xfrm>
            <a:off x="180475" y="1756611"/>
            <a:ext cx="8602580" cy="1696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362" t="19985" r="16020" b="58601"/>
          <a:stretch/>
        </p:blipFill>
        <p:spPr>
          <a:xfrm>
            <a:off x="180474" y="3525254"/>
            <a:ext cx="7146758" cy="1467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4177" t="76680" r="21250"/>
          <a:stretch/>
        </p:blipFill>
        <p:spPr>
          <a:xfrm>
            <a:off x="427122" y="5125454"/>
            <a:ext cx="6653463" cy="15985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4669" y="3453064"/>
            <a:ext cx="381401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What do all these pictures represent ?</a:t>
            </a:r>
            <a:endParaRPr lang="en-GB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9486900" y="418599"/>
            <a:ext cx="190099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DNA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07269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258" y="523164"/>
            <a:ext cx="3709814" cy="907845"/>
          </a:xfrm>
        </p:spPr>
        <p:txBody>
          <a:bodyPr/>
          <a:lstStyle/>
          <a:p>
            <a:r>
              <a:rPr lang="en-GB" dirty="0"/>
              <a:t>plenary</a:t>
            </a:r>
          </a:p>
        </p:txBody>
      </p:sp>
      <p:pic>
        <p:nvPicPr>
          <p:cNvPr id="4" name="Picture 3" descr="review.gif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078" r="9269" b="3717"/>
          <a:stretch/>
        </p:blipFill>
        <p:spPr>
          <a:xfrm rot="18791157">
            <a:off x="2341180" y="199030"/>
            <a:ext cx="603221" cy="6735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6CAA8A7D-62A8-4EDA-AD1E-9D11E7D451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34948" y="2348880"/>
          <a:ext cx="5489362" cy="3732984"/>
        </p:xfrm>
        <a:graphic>
          <a:graphicData uri="http://schemas.openxmlformats.org/drawingml/2006/table">
            <a:tbl>
              <a:tblPr/>
              <a:tblGrid>
                <a:gridCol w="18372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459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6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46116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What is a NGB?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What are NGBs used for?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Describe 2 sports and their NGBs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808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What is the level of investment required for a NGB?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Are NGBs good for sport?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What is ‘development’ and ‘promotion’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analysed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 in a NGB?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878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Identify 2 things you have found out about NGBs today.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What else do NGBs do?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Explain what you have learnt today.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CF3ADC34-8F30-47AD-BCCF-AFF4445C0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831" y="1431008"/>
            <a:ext cx="7854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800" b="1" u="sng" dirty="0"/>
              <a:t>Choose a colour / topic to answer:</a:t>
            </a:r>
            <a:endParaRPr lang="en-US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80045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64" t="24367" r="14943" b="9196"/>
          <a:stretch/>
        </p:blipFill>
        <p:spPr>
          <a:xfrm>
            <a:off x="1340070" y="157774"/>
            <a:ext cx="9250484" cy="6700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767" t="31495" r="9268" b="14483"/>
          <a:stretch/>
        </p:blipFill>
        <p:spPr>
          <a:xfrm>
            <a:off x="173421" y="440172"/>
            <a:ext cx="10673255" cy="51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latin typeface="Comic Sans MS" panose="030F0702030302020204" pitchFamily="66" charset="0"/>
              </a:rPr>
              <a:t>What is a national governing body?</a:t>
            </a:r>
            <a:endParaRPr lang="en-GB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8463" y="2382252"/>
            <a:ext cx="101442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latin typeface="Comic Sans MS" panose="030F0702030302020204" pitchFamily="66" charset="0"/>
              </a:rPr>
              <a:t>G</a:t>
            </a:r>
            <a:r>
              <a:rPr lang="en-GB" sz="3200" i="1" dirty="0" smtClean="0">
                <a:latin typeface="Comic Sans MS" panose="030F0702030302020204" pitchFamily="66" charset="0"/>
              </a:rPr>
              <a:t>overning bodies</a:t>
            </a:r>
            <a:r>
              <a:rPr lang="en-GB" sz="3200" dirty="0" smtClean="0">
                <a:latin typeface="Comic Sans MS" panose="030F0702030302020204" pitchFamily="66" charset="0"/>
              </a:rPr>
              <a:t> of sport are typically independent, self-appointed organisations that </a:t>
            </a:r>
            <a:r>
              <a:rPr lang="en-GB" sz="3200" i="1" dirty="0" smtClean="0">
                <a:latin typeface="Comic Sans MS" panose="030F0702030302020204" pitchFamily="66" charset="0"/>
              </a:rPr>
              <a:t>govern</a:t>
            </a:r>
            <a:r>
              <a:rPr lang="en-GB" sz="3200" dirty="0" smtClean="0">
                <a:latin typeface="Comic Sans MS" panose="030F0702030302020204" pitchFamily="66" charset="0"/>
              </a:rPr>
              <a:t> their sport.</a:t>
            </a:r>
            <a:r>
              <a:rPr lang="en-GB" sz="3200" dirty="0">
                <a:latin typeface="Comic Sans MS" panose="030F0702030302020204" pitchFamily="66" charset="0"/>
              </a:rPr>
              <a:t> Examples of this can include disciplinary action for rule infractions and deciding on rule changes</a:t>
            </a:r>
          </a:p>
        </p:txBody>
      </p:sp>
    </p:spTree>
    <p:extLst>
      <p:ext uri="{BB962C8B-B14F-4D97-AF65-F5344CB8AC3E}">
        <p14:creationId xmlns:p14="http://schemas.microsoft.com/office/powerpoint/2010/main" val="276485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287689" y="1628800"/>
            <a:ext cx="5737771" cy="1050398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lt2"/>
              </a:buClr>
              <a:buSzPct val="25000"/>
            </a:pPr>
            <a:r>
              <a:rPr lang="en-GB" sz="3150" b="1" dirty="0">
                <a:solidFill>
                  <a:schemeClr val="tx1"/>
                </a:solidFill>
                <a:latin typeface="Questrial"/>
                <a:ea typeface="Questrial"/>
                <a:cs typeface="Questrial"/>
                <a:sym typeface="Questrial"/>
              </a:rPr>
              <a:t>Progress Indicators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7568" y="17934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PLANNERS OUT!</a:t>
            </a:r>
          </a:p>
        </p:txBody>
      </p:sp>
      <p:pic>
        <p:nvPicPr>
          <p:cNvPr id="6" name="Picture 3" descr="agree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0000">
            <a:off x="2197461" y="626795"/>
            <a:ext cx="11191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2"/>
          <p:cNvGraphicFramePr>
            <a:graphicFrameLocks noGrp="1"/>
          </p:cNvGraphicFramePr>
          <p:nvPr>
            <p:extLst/>
          </p:nvPr>
        </p:nvGraphicFramePr>
        <p:xfrm>
          <a:off x="2538962" y="6021288"/>
          <a:ext cx="7524699" cy="67652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679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0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79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70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09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/>
                          <a:cs typeface="Comic Sans MS"/>
                        </a:rPr>
                        <a:t>Accelerated Learning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/>
                          <a:cs typeface="Comic Sans MS"/>
                        </a:rPr>
                        <a:t>Assessment for Learning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/>
                          <a:cs typeface="Comic Sans MS"/>
                        </a:rPr>
                        <a:t>Collaborative Learning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/>
                          <a:cs typeface="Comic Sans MS"/>
                        </a:rPr>
                        <a:t>Effective use of ICT</a:t>
                      </a: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T="45653" marB="45653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omic Sans MS"/>
                          <a:cs typeface="Comic Sans MS"/>
                        </a:rPr>
                        <a:t>Thinking for 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T="45653" marB="45653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8" name="Picture 4" descr="prepare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9406">
            <a:off x="9237196" y="641321"/>
            <a:ext cx="1029594" cy="102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725024"/>
              </p:ext>
            </p:extLst>
          </p:nvPr>
        </p:nvGraphicFramePr>
        <p:xfrm>
          <a:off x="204537" y="2311620"/>
          <a:ext cx="11309684" cy="3330855"/>
        </p:xfrm>
        <a:graphic>
          <a:graphicData uri="http://schemas.openxmlformats.org/drawingml/2006/table">
            <a:tbl>
              <a:tblPr firstRow="1" firstCol="1" bandRow="1"/>
              <a:tblGrid>
                <a:gridCol w="5653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557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2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 Progress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Gill Sans MT" panose="020B050202010402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Outstanding Progress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296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Define what a </a:t>
                      </a:r>
                      <a:r>
                        <a:rPr lang="en-GB" sz="2400" b="1" u="sng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National Governing Body</a:t>
                      </a:r>
                      <a:r>
                        <a:rPr lang="en-GB" sz="2400" b="0" u="none" dirty="0">
                          <a:solidFill>
                            <a:srgbClr val="00B0F0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is.</a:t>
                      </a:r>
                      <a:endParaRPr lang="en-GB" sz="1400" b="0" u="none" dirty="0">
                        <a:solidFill>
                          <a:srgbClr val="00B0F0"/>
                        </a:solidFill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u="non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List at least five different </a:t>
                      </a:r>
                      <a:r>
                        <a:rPr lang="en-GB" sz="240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National Governing Bodies </a:t>
                      </a:r>
                      <a:r>
                        <a:rPr lang="en-GB" sz="24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 the sports that they represent.</a:t>
                      </a:r>
                      <a:endParaRPr lang="en-GB" sz="14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959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Explain the different roles that </a:t>
                      </a:r>
                      <a:r>
                        <a:rPr lang="en-GB" sz="2400" b="1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National Governing Bodies </a:t>
                      </a:r>
                      <a:r>
                        <a:rPr lang="en-GB" sz="24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play in relation to their sports.</a:t>
                      </a:r>
                      <a:endParaRPr lang="en-GB" sz="14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u="none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u="none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400" b="0" u="none" dirty="0">
                          <a:solidFill>
                            <a:srgbClr val="FF3399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Analyse ‘</a:t>
                      </a:r>
                      <a:r>
                        <a:rPr lang="en-GB" sz="2400" b="1" u="sng" dirty="0">
                          <a:solidFill>
                            <a:srgbClr val="FF3399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promotion’ </a:t>
                      </a:r>
                      <a:r>
                        <a:rPr lang="en-GB" sz="2400" b="0" u="none" dirty="0">
                          <a:solidFill>
                            <a:srgbClr val="FF3399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‘</a:t>
                      </a:r>
                      <a:r>
                        <a:rPr lang="en-GB" sz="2400" b="1" u="sng" dirty="0">
                          <a:solidFill>
                            <a:srgbClr val="FF3399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development’.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4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68" y="2321417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GB" sz="13800" dirty="0" smtClean="0"/>
              <a:t>What is sports England ?</a:t>
            </a:r>
            <a:endParaRPr lang="en-GB" sz="1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6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901" t="9370" r="18134" b="8524"/>
          <a:stretch/>
        </p:blipFill>
        <p:spPr>
          <a:xfrm>
            <a:off x="1120464" y="-50897"/>
            <a:ext cx="9723046" cy="690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5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49251" y="3263060"/>
            <a:ext cx="9240648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400" dirty="0"/>
              <a:t>What NGBs do in sport:</a:t>
            </a:r>
          </a:p>
          <a:p>
            <a:pPr algn="ctr"/>
            <a:r>
              <a:rPr lang="en-GB" sz="4400" dirty="0"/>
              <a:t>Promotion</a:t>
            </a:r>
          </a:p>
          <a:p>
            <a:pPr algn="ctr"/>
            <a:r>
              <a:rPr lang="en-GB" sz="4400" dirty="0" smtClean="0"/>
              <a:t>Development</a:t>
            </a:r>
          </a:p>
          <a:p>
            <a:pPr algn="ctr"/>
            <a:r>
              <a:rPr lang="en-GB" sz="4400" dirty="0" smtClean="0"/>
              <a:t>Infrastructure</a:t>
            </a:r>
          </a:p>
          <a:p>
            <a:pPr algn="ctr"/>
            <a:r>
              <a:rPr lang="en-GB" sz="4400" dirty="0" smtClean="0"/>
              <a:t>Funding </a:t>
            </a:r>
          </a:p>
          <a:p>
            <a:pPr algn="ctr"/>
            <a:r>
              <a:rPr lang="en-GB" sz="4400" dirty="0" smtClean="0"/>
              <a:t>support </a:t>
            </a:r>
          </a:p>
          <a:p>
            <a:pPr algn="ctr"/>
            <a:r>
              <a:rPr lang="en-GB" sz="4400" dirty="0" smtClean="0"/>
              <a:t>Policies and initiatives </a:t>
            </a:r>
            <a:endParaRPr lang="en-GB" sz="4400" dirty="0"/>
          </a:p>
          <a:p>
            <a:pPr marL="0" indent="0" algn="ctr">
              <a:buNone/>
            </a:pPr>
            <a:endParaRPr lang="en-GB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16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524000" y="-66975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LO4 National Governing Bodies</a:t>
            </a:r>
          </a:p>
        </p:txBody>
      </p:sp>
      <p:sp>
        <p:nvSpPr>
          <p:cNvPr id="15" name="AutoShape 6" descr="Image result for sports relie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63005" y="476997"/>
            <a:ext cx="1615942" cy="1173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789" y="686861"/>
            <a:ext cx="1094910" cy="1068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0331" y="285343"/>
            <a:ext cx="2680230" cy="1401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90389" y="993230"/>
            <a:ext cx="2012645" cy="1647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240" y="707416"/>
            <a:ext cx="2143125" cy="23615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1" y="331885"/>
            <a:ext cx="1893423" cy="17259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4204" y="492620"/>
            <a:ext cx="2065377" cy="10399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3667" y="1268761"/>
            <a:ext cx="2886075" cy="13719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9860" y="1532561"/>
            <a:ext cx="2113441" cy="955799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1543667" y="2503045"/>
            <a:ext cx="2886075" cy="197812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Infrastructure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mproves and develops facility.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rovides guidelines, support and insurance to members.</a:t>
            </a: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rganise competitions for a different age ranges and abilities.</a:t>
            </a: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isciplinary procedures and rules made to follow.</a:t>
            </a: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en-GB" sz="16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668215" y="2488359"/>
            <a:ext cx="2860757" cy="199281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Development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evelop elite training to produce National performance squads.</a:t>
            </a: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rganise and run coaching awards to improve the quality of sessions.</a:t>
            </a: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rains officials to improve the quality of competition.</a:t>
            </a:r>
            <a:endParaRPr lang="en-GB" sz="16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767446" y="2503044"/>
            <a:ext cx="2900555" cy="1948752"/>
          </a:xfrm>
          <a:prstGeom prst="roundRect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Funding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F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undraising</a:t>
            </a:r>
            <a:endParaRPr lang="en-GB" sz="16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ottery Funding</a:t>
            </a:r>
            <a:endParaRPr lang="en-GB" sz="16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dmission fees</a:t>
            </a: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embership fees</a:t>
            </a: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nvestments (private)</a:t>
            </a: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ew income</a:t>
            </a: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/>
            </a:r>
            <a:b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rants (government)</a:t>
            </a:r>
            <a:endParaRPr lang="en-GB" sz="16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58673" y="4797153"/>
            <a:ext cx="2886075" cy="2046367"/>
          </a:xfrm>
          <a:prstGeom prst="roundRect">
            <a:avLst/>
          </a:prstGeom>
          <a:solidFill>
            <a:srgbClr val="AC75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Support and Advice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upport given by providing location and contact details for local clubs.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nformation and advice on equipment and playing surface requirements to manufacturers.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rovide health and safety regulations to prevent injury.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642897" y="4797151"/>
            <a:ext cx="2886075" cy="204636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Promotion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articipation increase through specific initiatives/schemes.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xposure in the media </a:t>
            </a:r>
            <a:r>
              <a:rPr lang="en-GB" sz="16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through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press releases and public relations.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qual opportunities for all for all to take part. 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opularity increases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781926" y="4797152"/>
            <a:ext cx="2886075" cy="204636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Policies and Initiatives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romotes etiquette and fair play campaign’s within the sport.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nti-doping policies include a list of substances which are banned.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nformation and guidance given on safeguarding children.</a:t>
            </a:r>
          </a:p>
          <a:p>
            <a:pPr algn="ctr"/>
            <a:r>
              <a:rPr lang="en-GB" sz="1600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</a:t>
            </a:r>
            <a:r>
              <a:rPr lang="en-GB" sz="1400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evelop community programmes to promote the sport.</a:t>
            </a:r>
          </a:p>
        </p:txBody>
      </p:sp>
    </p:spTree>
    <p:extLst>
      <p:ext uri="{BB962C8B-B14F-4D97-AF65-F5344CB8AC3E}">
        <p14:creationId xmlns:p14="http://schemas.microsoft.com/office/powerpoint/2010/main" val="7354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1526</Words>
  <Application>Microsoft Office PowerPoint</Application>
  <PresentationFormat>Widescreen</PresentationFormat>
  <Paragraphs>220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Andalus</vt:lpstr>
      <vt:lpstr>Arial</vt:lpstr>
      <vt:lpstr>Calibri</vt:lpstr>
      <vt:lpstr>Comic Sans MS</vt:lpstr>
      <vt:lpstr>Gill Sans MT</vt:lpstr>
      <vt:lpstr>Impact</vt:lpstr>
      <vt:lpstr>Narkisim</vt:lpstr>
      <vt:lpstr>Questrial</vt:lpstr>
      <vt:lpstr>Times New Roman</vt:lpstr>
      <vt:lpstr>Main Event</vt:lpstr>
      <vt:lpstr>PowerPoint Presentation</vt:lpstr>
      <vt:lpstr> LO4 - Know about the role of the national governing bodies in sport </vt:lpstr>
      <vt:lpstr>PowerPoint Presentation</vt:lpstr>
      <vt:lpstr>What is a national governing body?</vt:lpstr>
      <vt:lpstr>Progress Indicators</vt:lpstr>
      <vt:lpstr>What is sports England ?</vt:lpstr>
      <vt:lpstr>PowerPoint Presentation</vt:lpstr>
      <vt:lpstr>PowerPoint Presentation</vt:lpstr>
      <vt:lpstr>PowerPoint Presentation</vt:lpstr>
      <vt:lpstr>promotion</vt:lpstr>
      <vt:lpstr>PowerPoint Presentation</vt:lpstr>
      <vt:lpstr>Development</vt:lpstr>
      <vt:lpstr>Funding</vt:lpstr>
      <vt:lpstr>PowerPoint Presentation</vt:lpstr>
      <vt:lpstr>Support and advice </vt:lpstr>
      <vt:lpstr>Infrastructure </vt:lpstr>
      <vt:lpstr>Polices and initiatives </vt:lpstr>
      <vt:lpstr>Ngb investment</vt:lpstr>
      <vt:lpstr>PowerPoint Presentation</vt:lpstr>
      <vt:lpstr>True or false</vt:lpstr>
      <vt:lpstr>Answers: Red = true</vt:lpstr>
      <vt:lpstr>PowerPoint Presentation</vt:lpstr>
      <vt:lpstr>Exam question </vt:lpstr>
      <vt:lpstr>How do NGBs impact sports participation</vt:lpstr>
      <vt:lpstr>Progress Indicators</vt:lpstr>
      <vt:lpstr>How do NGBs distribute funding to sports?</vt:lpstr>
      <vt:lpstr>Funding  fill out the missing words</vt:lpstr>
      <vt:lpstr>answers</vt:lpstr>
      <vt:lpstr>What issues do NGBs face with funding?</vt:lpstr>
      <vt:lpstr>plenary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LO4 - Know about the role of the national governing bodies in sport</dc:title>
  <dc:creator>Francis</dc:creator>
  <cp:lastModifiedBy>Miss F. Brothwell</cp:lastModifiedBy>
  <cp:revision>36</cp:revision>
  <cp:lastPrinted>2019-11-27T10:12:55Z</cp:lastPrinted>
  <dcterms:created xsi:type="dcterms:W3CDTF">2019-04-29T20:10:27Z</dcterms:created>
  <dcterms:modified xsi:type="dcterms:W3CDTF">2020-03-16T13:05:41Z</dcterms:modified>
</cp:coreProperties>
</file>