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6" r:id="rId2"/>
    <p:sldId id="300" r:id="rId3"/>
    <p:sldId id="256" r:id="rId4"/>
    <p:sldId id="276" r:id="rId5"/>
    <p:sldId id="277" r:id="rId6"/>
    <p:sldId id="301" r:id="rId7"/>
    <p:sldId id="314" r:id="rId8"/>
    <p:sldId id="267" r:id="rId9"/>
    <p:sldId id="268" r:id="rId10"/>
    <p:sldId id="265" r:id="rId11"/>
    <p:sldId id="260" r:id="rId12"/>
    <p:sldId id="278" r:id="rId13"/>
    <p:sldId id="298" r:id="rId14"/>
    <p:sldId id="270" r:id="rId15"/>
    <p:sldId id="299" r:id="rId16"/>
    <p:sldId id="285" r:id="rId17"/>
    <p:sldId id="281" r:id="rId18"/>
    <p:sldId id="315" r:id="rId19"/>
    <p:sldId id="263" r:id="rId20"/>
    <p:sldId id="287" r:id="rId21"/>
    <p:sldId id="274" r:id="rId22"/>
    <p:sldId id="275" r:id="rId23"/>
    <p:sldId id="264" r:id="rId24"/>
    <p:sldId id="271" r:id="rId25"/>
    <p:sldId id="262" r:id="rId26"/>
    <p:sldId id="284" r:id="rId27"/>
    <p:sldId id="286" r:id="rId28"/>
    <p:sldId id="288" r:id="rId29"/>
    <p:sldId id="289" r:id="rId30"/>
    <p:sldId id="290" r:id="rId31"/>
    <p:sldId id="291" r:id="rId32"/>
    <p:sldId id="304" r:id="rId33"/>
    <p:sldId id="306" r:id="rId34"/>
    <p:sldId id="308" r:id="rId35"/>
    <p:sldId id="317" r:id="rId3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87" d="100"/>
          <a:sy n="87" d="100"/>
        </p:scale>
        <p:origin x="78"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ink/ink1.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7.78598" units="1/cm"/>
          <inkml:channelProperty channel="Y" name="resolution" value="37.83251" units="1/cm"/>
        </inkml:channelProperties>
      </inkml:inkSource>
      <inkml:timestamp xml:id="ts0" timeString="2019-05-02T09:24:05.489"/>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04E7CABF-2DF0-4DDB-BCEC-7B38E62794E8}" emma:medium="tactile" emma:mode="ink">
          <msink:context xmlns:msink="http://schemas.microsoft.com/ink/2010/main" type="writingRegion" rotatedBoundingBox="1162,7275 1177,7275 1177,7290 1162,7290"/>
        </emma:interpretation>
      </emma:emma>
    </inkml:annotationXML>
    <inkml:traceGroup>
      <inkml:annotationXML>
        <emma:emma xmlns:emma="http://www.w3.org/2003/04/emma" version="1.0">
          <emma:interpretation id="{F92D0E50-79CD-4EE1-B3C5-F2EA7D822433}" emma:medium="tactile" emma:mode="ink">
            <msink:context xmlns:msink="http://schemas.microsoft.com/ink/2010/main" type="paragraph" rotatedBoundingBox="1162,7275 1177,7275 1177,7290 1162,7290" alignmentLevel="1"/>
          </emma:interpretation>
        </emma:emma>
      </inkml:annotationXML>
      <inkml:traceGroup>
        <inkml:annotationXML>
          <emma:emma xmlns:emma="http://www.w3.org/2003/04/emma" version="1.0">
            <emma:interpretation id="{B52F85FA-E8FD-4119-A5A7-4385D5E6034C}" emma:medium="tactile" emma:mode="ink">
              <msink:context xmlns:msink="http://schemas.microsoft.com/ink/2010/main" type="line" rotatedBoundingBox="1162,7275 1177,7275 1177,7290 1162,7290"/>
            </emma:interpretation>
          </emma:emma>
        </inkml:annotationXML>
        <inkml:traceGroup>
          <inkml:annotationXML>
            <emma:emma xmlns:emma="http://www.w3.org/2003/04/emma" version="1.0">
              <emma:interpretation id="{81532C3D-5EFB-48F0-87D4-23FA1A102B5E}" emma:medium="tactile" emma:mode="ink">
                <msink:context xmlns:msink="http://schemas.microsoft.com/ink/2010/main" type="inkWord" rotatedBoundingBox="1162,7275 1177,7275 1177,7290 1162,7290"/>
              </emma:interpretation>
              <emma:one-of disjunction-type="recognition" id="oneOf0">
                <emma:interpretation id="interp0" emma:lang="en-GB" emma:confidence="0">
                  <emma:literal>.</emma:literal>
                </emma:interpretation>
                <emma:interpretation id="interp1" emma:lang="en-GB" emma:confidence="0">
                  <emma:literal>`</emma:literal>
                </emma:interpretation>
                <emma:interpretation id="interp2" emma:lang="en-GB" emma:confidence="0">
                  <emma:literal>'</emma:literal>
                </emma:interpretation>
                <emma:interpretation id="interp3" emma:lang="en-GB" emma:confidence="0">
                  <emma:literal>l</emma:literal>
                </emma:interpretation>
                <emma:interpretation id="interp4" emma:lang="en-GB" emma:confidence="0">
                  <emma:literal>,</emma:literal>
                </emma:interpretation>
              </emma:one-of>
            </emma:emma>
          </inkml:annotationXML>
          <inkml:trace contextRef="#ctx0" brushRef="#br0">0 0</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7.78598" units="1/cm"/>
          <inkml:channelProperty channel="Y" name="resolution" value="37.83251" units="1/cm"/>
        </inkml:channelProperties>
      </inkml:inkSource>
      <inkml:timestamp xml:id="ts0" timeString="2019-05-02T09:24:10.614"/>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9387B6C-95F9-4426-A817-0A448393C150}" emma:medium="tactile" emma:mode="ink">
          <msink:context xmlns:msink="http://schemas.microsoft.com/ink/2010/main" type="writingRegion" rotatedBoundingBox="2884,3487 2970,3487 2970,3502 2884,3502"/>
        </emma:interpretation>
      </emma:emma>
    </inkml:annotationXML>
    <inkml:traceGroup>
      <inkml:annotationXML>
        <emma:emma xmlns:emma="http://www.w3.org/2003/04/emma" version="1.0">
          <emma:interpretation id="{F02ADC1C-23E3-456D-BE10-6AA901C8E05A}" emma:medium="tactile" emma:mode="ink">
            <msink:context xmlns:msink="http://schemas.microsoft.com/ink/2010/main" type="paragraph" rotatedBoundingBox="2884,3487 2970,3487 2970,3502 2884,3502" alignmentLevel="1"/>
          </emma:interpretation>
        </emma:emma>
      </inkml:annotationXML>
      <inkml:traceGroup>
        <inkml:annotationXML>
          <emma:emma xmlns:emma="http://www.w3.org/2003/04/emma" version="1.0">
            <emma:interpretation id="{07E8CBB4-216C-47CC-8722-6D59165AEE92}" emma:medium="tactile" emma:mode="ink">
              <msink:context xmlns:msink="http://schemas.microsoft.com/ink/2010/main" type="line" rotatedBoundingBox="2884,3487 2970,3487 2970,3502 2884,3502"/>
            </emma:interpretation>
          </emma:emma>
        </inkml:annotationXML>
        <inkml:traceGroup>
          <inkml:annotationXML>
            <emma:emma xmlns:emma="http://www.w3.org/2003/04/emma" version="1.0">
              <emma:interpretation id="{46B5199D-E557-4146-A6EB-01AF96D7C6BB}" emma:medium="tactile" emma:mode="ink">
                <msink:context xmlns:msink="http://schemas.microsoft.com/ink/2010/main" type="inkWord" rotatedBoundingBox="2884,3487 2970,3487 2970,3502 2884,3502"/>
              </emma:interpretation>
              <emma:one-of disjunction-type="recognition" id="oneOf0">
                <emma:interpretation id="interp0" emma:lang="en-GB" emma:confidence="0">
                  <emma:literal>-</emma:literal>
                </emma:interpretation>
                <emma:interpretation id="interp1" emma:lang="en-GB" emma:confidence="0">
                  <emma:literal>_</emma:literal>
                </emma:interpretation>
                <emma:interpretation id="interp2" emma:lang="en-GB" emma:confidence="0">
                  <emma:literal>.</emma:literal>
                </emma:interpretation>
                <emma:interpretation id="interp3" emma:lang="en-GB" emma:confidence="0">
                  <emma:literal>=</emma:literal>
                </emma:interpretation>
                <emma:interpretation id="interp4" emma:lang="en-GB" emma:confidence="0">
                  <emma:literal>~</emma:literal>
                </emma:interpretation>
              </emma:one-of>
            </emma:emma>
          </inkml:annotationXML>
          <inkml:trace contextRef="#ctx0" brushRef="#br0">0 0,'43'0,"0"0</inkml:trace>
        </inkml:traceGroup>
      </inkml:traceGroup>
    </inkml:traceGroup>
  </inkml:traceGroup>
</inkml:ink>
</file>

<file path=ppt/ink/ink3.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7.78598" units="1/cm"/>
          <inkml:channelProperty channel="Y" name="resolution" value="37.83251" units="1/cm"/>
        </inkml:channelProperties>
      </inkml:inkSource>
      <inkml:timestamp xml:id="ts0" timeString="2019-05-02T09:24:11.52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4EDBE6F-042D-48D0-B321-B2BEEF1B5920}" emma:medium="tactile" emma:mode="ink">
          <msink:context xmlns:msink="http://schemas.microsoft.com/ink/2010/main" type="inkDrawing" rotatedBoundingBox="3019,3427 8357,4032 8341,4172 3003,3567" shapeName="Other"/>
        </emma:interpretation>
      </emma:emma>
    </inkml:annotationXML>
    <inkml:trace contextRef="#ctx0" brushRef="#br0">0 0,'43'86,"0"-86,0 0,86 0,86 0,216 0,-44 0,130 129,-216-129,388 86,-172 0,86 0,-173 0,-258-86,-43 43,-42-43,-44 0,0 0,86 0,-86 0,43 0,-43 0,0 0,0 0,0 0,0 0,0 0</inkml:trace>
  </inkml:traceGroup>
</inkml:ink>
</file>

<file path=ppt/ink/ink4.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7.78598" units="1/cm"/>
          <inkml:channelProperty channel="Y" name="resolution" value="37.83251" units="1/cm"/>
        </inkml:channelProperties>
      </inkml:inkSource>
      <inkml:timestamp xml:id="ts0" timeString="2019-05-02T09:24:22.991"/>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88C6D3EF-730B-493C-9042-7683FE391A60}" emma:medium="tactile" emma:mode="ink">
          <msink:context xmlns:msink="http://schemas.microsoft.com/ink/2010/main" type="inkDrawing" rotatedBoundingBox="2798,8825 2813,8825 2813,8840 2798,8840" shapeName="Other"/>
        </emma:interpretation>
      </emma:emma>
    </inkml:annotationXML>
    <inkml:trace contextRef="#ctx0" brushRef="#br0">0 0</inkml:trace>
  </inkml:traceGroup>
</inkml:ink>
</file>

<file path=ppt/ink/ink5.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7.78598" units="1/cm"/>
          <inkml:channelProperty channel="Y" name="resolution" value="37.83251" units="1/cm"/>
        </inkml:channelProperties>
      </inkml:inkSource>
      <inkml:timestamp xml:id="ts0" timeString="2019-05-02T09:24:05.489"/>
    </inkml:context>
    <inkml:brush xml:id="br0">
      <inkml:brushProperty name="width" value="0.06667" units="cm"/>
      <inkml:brushProperty name="height" value="0.06667" units="cm"/>
      <inkml:brushProperty name="fitToCurve" value="1"/>
    </inkml:brush>
  </inkml:definitions>
  <inkml:trace contextRef="#ctx0" brushRef="#br0">0 0</inkml:trace>
</inkml:ink>
</file>

<file path=ppt/ink/ink6.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7.78598" units="1/cm"/>
          <inkml:channelProperty channel="Y" name="resolution" value="37.83251" units="1/cm"/>
        </inkml:channelProperties>
      </inkml:inkSource>
      <inkml:timestamp xml:id="ts0" timeString="2019-05-02T09:24:10.614"/>
    </inkml:context>
    <inkml:brush xml:id="br0">
      <inkml:brushProperty name="width" value="0.06667" units="cm"/>
      <inkml:brushProperty name="height" value="0.06667" units="cm"/>
      <inkml:brushProperty name="fitToCurve" value="1"/>
    </inkml:brush>
  </inkml:definitions>
  <inkml:trace contextRef="#ctx0" brushRef="#br0">0 0,'43'0,"0"0</inkml:trace>
</inkml:ink>
</file>

<file path=ppt/ink/ink7.xml><?xml version="1.0" encoding="utf-8"?>
<inkml:ink xmlns:inkml="http://www.w3.org/2003/InkML">
  <inkml:definitions>
    <inkml:context xml:id="ctx0">
      <inkml:inkSource xml:id="inkSrc0">
        <inkml:traceFormat>
          <inkml:channel name="X" type="integer" max="1024" units="cm"/>
          <inkml:channel name="Y" type="integer" max="768" units="cm"/>
        </inkml:traceFormat>
        <inkml:channelProperties>
          <inkml:channelProperty channel="X" name="resolution" value="37.78598" units="1/cm"/>
          <inkml:channelProperty channel="Y" name="resolution" value="37.83251" units="1/cm"/>
        </inkml:channelProperties>
      </inkml:inkSource>
      <inkml:timestamp xml:id="ts0" timeString="2019-05-02T09:24:22.991"/>
    </inkml:context>
    <inkml:brush xml:id="br0">
      <inkml:brushProperty name="width" value="0.06667" units="cm"/>
      <inkml:brushProperty name="height" value="0.06667" units="cm"/>
      <inkml:brushProperty name="fitToCurve" value="1"/>
    </inkml:brush>
  </inkml:definitions>
  <inkml:trace contextRef="#ctx0" brushRef="#br0">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EAE634F-4FD6-4561-975C-E834712C8CA6}" type="datetimeFigureOut">
              <a:rPr lang="en-GB" smtClean="0"/>
              <a:t>16/03/2020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F26BEDBC-2047-4854-8110-B75442DD2036}" type="slidenum">
              <a:rPr lang="en-GB" smtClean="0"/>
              <a:t>‹#›</a:t>
            </a:fld>
            <a:endParaRPr lang="en-GB"/>
          </a:p>
        </p:txBody>
      </p:sp>
    </p:spTree>
    <p:extLst>
      <p:ext uri="{BB962C8B-B14F-4D97-AF65-F5344CB8AC3E}">
        <p14:creationId xmlns:p14="http://schemas.microsoft.com/office/powerpoint/2010/main" val="1638446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6E00E81-5CD5-9745-AF9A-D21E1170EB16}" type="slidenum">
              <a:rPr lang="en-GB" smtClean="0"/>
              <a:t>4</a:t>
            </a:fld>
            <a:endParaRPr lang="en-GB"/>
          </a:p>
        </p:txBody>
      </p:sp>
    </p:spTree>
    <p:extLst>
      <p:ext uri="{BB962C8B-B14F-4D97-AF65-F5344CB8AC3E}">
        <p14:creationId xmlns:p14="http://schemas.microsoft.com/office/powerpoint/2010/main" val="18756452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https://www.youtube.com/watch?v=hNfcTx8H51U</a:t>
            </a:r>
            <a:endParaRPr lang="en-GB" dirty="0"/>
          </a:p>
        </p:txBody>
      </p:sp>
      <p:sp>
        <p:nvSpPr>
          <p:cNvPr id="4" name="Slide Number Placeholder 3"/>
          <p:cNvSpPr>
            <a:spLocks noGrp="1"/>
          </p:cNvSpPr>
          <p:nvPr>
            <p:ph type="sldNum" sz="quarter" idx="10"/>
          </p:nvPr>
        </p:nvSpPr>
        <p:spPr/>
        <p:txBody>
          <a:bodyPr/>
          <a:lstStyle/>
          <a:p>
            <a:fld id="{27BF740A-B565-4040-BE02-ABA03928C3FF}" type="slidenum">
              <a:rPr lang="en-GB" smtClean="0"/>
              <a:t>10</a:t>
            </a:fld>
            <a:endParaRPr lang="en-GB"/>
          </a:p>
        </p:txBody>
      </p:sp>
    </p:spTree>
    <p:extLst>
      <p:ext uri="{BB962C8B-B14F-4D97-AF65-F5344CB8AC3E}">
        <p14:creationId xmlns:p14="http://schemas.microsoft.com/office/powerpoint/2010/main" val="5591599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Tennis- Wimbledon</a:t>
            </a:r>
            <a:r>
              <a:rPr lang="en-GB" baseline="0" dirty="0" smtClean="0"/>
              <a:t> / </a:t>
            </a:r>
            <a:r>
              <a:rPr lang="en-GB" dirty="0" smtClean="0"/>
              <a:t>Formula One – British Grand Prix</a:t>
            </a:r>
            <a:r>
              <a:rPr lang="en-GB" baseline="0" dirty="0" smtClean="0"/>
              <a:t> / </a:t>
            </a:r>
            <a:r>
              <a:rPr lang="en-GB" dirty="0" smtClean="0"/>
              <a:t>Athletics Grand Prix – Crystal Palace</a:t>
            </a:r>
          </a:p>
        </p:txBody>
      </p:sp>
      <p:sp>
        <p:nvSpPr>
          <p:cNvPr id="4" name="Slide Number Placeholder 3"/>
          <p:cNvSpPr>
            <a:spLocks noGrp="1"/>
          </p:cNvSpPr>
          <p:nvPr>
            <p:ph type="sldNum" sz="quarter" idx="10"/>
          </p:nvPr>
        </p:nvSpPr>
        <p:spPr/>
        <p:txBody>
          <a:bodyPr/>
          <a:lstStyle/>
          <a:p>
            <a:fld id="{27BF740A-B565-4040-BE02-ABA03928C3FF}" type="slidenum">
              <a:rPr lang="en-GB" smtClean="0"/>
              <a:t>14</a:t>
            </a:fld>
            <a:endParaRPr lang="en-GB"/>
          </a:p>
        </p:txBody>
      </p:sp>
    </p:spTree>
    <p:extLst>
      <p:ext uri="{BB962C8B-B14F-4D97-AF65-F5344CB8AC3E}">
        <p14:creationId xmlns:p14="http://schemas.microsoft.com/office/powerpoint/2010/main" val="5485835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https://www.youtube.com/watch?v=hNfcTx8H51U</a:t>
            </a:r>
            <a:endParaRPr lang="en-GB" dirty="0"/>
          </a:p>
        </p:txBody>
      </p:sp>
      <p:sp>
        <p:nvSpPr>
          <p:cNvPr id="4" name="Slide Number Placeholder 3"/>
          <p:cNvSpPr>
            <a:spLocks noGrp="1"/>
          </p:cNvSpPr>
          <p:nvPr>
            <p:ph type="sldNum" sz="quarter" idx="10"/>
          </p:nvPr>
        </p:nvSpPr>
        <p:spPr/>
        <p:txBody>
          <a:bodyPr/>
          <a:lstStyle/>
          <a:p>
            <a:fld id="{27BF740A-B565-4040-BE02-ABA03928C3FF}" type="slidenum">
              <a:rPr lang="en-GB" smtClean="0"/>
              <a:t>17</a:t>
            </a:fld>
            <a:endParaRPr lang="en-GB"/>
          </a:p>
        </p:txBody>
      </p:sp>
    </p:spTree>
    <p:extLst>
      <p:ext uri="{BB962C8B-B14F-4D97-AF65-F5344CB8AC3E}">
        <p14:creationId xmlns:p14="http://schemas.microsoft.com/office/powerpoint/2010/main" val="39823470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mtClean="0"/>
              <a:t>Reviewing is a critical element in the process of teaching and learning as it is at this point that teachers can challenge the students to make their learning explicit.  Although Review is the last of the elements of the cycle to be described, it should not be seen as coming only at the end of a lesson. It is useful to include different review opportunities throughout every lesson so that teachers and students can identify challenges and supports, and strengths and weaknesses. Review is a significant part of developing metacognitive awareness.</a:t>
            </a:r>
          </a:p>
        </p:txBody>
      </p:sp>
      <p:sp>
        <p:nvSpPr>
          <p:cNvPr id="4" name="Slide Number Placeholder 3"/>
          <p:cNvSpPr>
            <a:spLocks noGrp="1"/>
          </p:cNvSpPr>
          <p:nvPr>
            <p:ph type="sldNum" sz="quarter" idx="5"/>
          </p:nvPr>
        </p:nvSpPr>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fld id="{CBF6B94F-AB70-45C6-85E5-637DD25C2857}" type="slidenum">
              <a:rPr lang="en-US" altLang="en-US"/>
              <a:pPr/>
              <a:t>23</a:t>
            </a:fld>
            <a:endParaRPr lang="en-US" altLang="en-US"/>
          </a:p>
        </p:txBody>
      </p:sp>
    </p:spTree>
    <p:extLst>
      <p:ext uri="{BB962C8B-B14F-4D97-AF65-F5344CB8AC3E}">
        <p14:creationId xmlns:p14="http://schemas.microsoft.com/office/powerpoint/2010/main" val="29210111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Tennis- Wimbledon</a:t>
            </a:r>
            <a:r>
              <a:rPr lang="en-GB" baseline="0" dirty="0" smtClean="0"/>
              <a:t> / </a:t>
            </a:r>
            <a:r>
              <a:rPr lang="en-GB" dirty="0" smtClean="0"/>
              <a:t>Formula One – British Grand Prix</a:t>
            </a:r>
            <a:r>
              <a:rPr lang="en-GB" baseline="0" dirty="0" smtClean="0"/>
              <a:t> / </a:t>
            </a:r>
            <a:r>
              <a:rPr lang="en-GB" dirty="0" smtClean="0"/>
              <a:t>Athletics Grand Prix – Crystal Palace</a:t>
            </a:r>
          </a:p>
        </p:txBody>
      </p:sp>
      <p:sp>
        <p:nvSpPr>
          <p:cNvPr id="4" name="Slide Number Placeholder 3"/>
          <p:cNvSpPr>
            <a:spLocks noGrp="1"/>
          </p:cNvSpPr>
          <p:nvPr>
            <p:ph type="sldNum" sz="quarter" idx="10"/>
          </p:nvPr>
        </p:nvSpPr>
        <p:spPr/>
        <p:txBody>
          <a:bodyPr/>
          <a:lstStyle/>
          <a:p>
            <a:fld id="{27BF740A-B565-4040-BE02-ABA03928C3FF}" type="slidenum">
              <a:rPr lang="en-GB" smtClean="0"/>
              <a:t>28</a:t>
            </a:fld>
            <a:endParaRPr lang="en-GB"/>
          </a:p>
        </p:txBody>
      </p:sp>
    </p:spTree>
    <p:extLst>
      <p:ext uri="{BB962C8B-B14F-4D97-AF65-F5344CB8AC3E}">
        <p14:creationId xmlns:p14="http://schemas.microsoft.com/office/powerpoint/2010/main" val="18758203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Tennis- Wimbledon</a:t>
            </a:r>
            <a:r>
              <a:rPr lang="en-GB" baseline="0" dirty="0" smtClean="0"/>
              <a:t> / </a:t>
            </a:r>
            <a:r>
              <a:rPr lang="en-GB" dirty="0" smtClean="0"/>
              <a:t>Formula One – British Grand Prix</a:t>
            </a:r>
            <a:r>
              <a:rPr lang="en-GB" baseline="0" dirty="0" smtClean="0"/>
              <a:t> / </a:t>
            </a:r>
            <a:r>
              <a:rPr lang="en-GB" dirty="0" smtClean="0"/>
              <a:t>Athletics Grand Prix – Crystal Palace</a:t>
            </a:r>
          </a:p>
        </p:txBody>
      </p:sp>
      <p:sp>
        <p:nvSpPr>
          <p:cNvPr id="4" name="Slide Number Placeholder 3"/>
          <p:cNvSpPr>
            <a:spLocks noGrp="1"/>
          </p:cNvSpPr>
          <p:nvPr>
            <p:ph type="sldNum" sz="quarter" idx="10"/>
          </p:nvPr>
        </p:nvSpPr>
        <p:spPr/>
        <p:txBody>
          <a:bodyPr/>
          <a:lstStyle/>
          <a:p>
            <a:fld id="{27BF740A-B565-4040-BE02-ABA03928C3FF}" type="slidenum">
              <a:rPr lang="en-GB" smtClean="0"/>
              <a:t>29</a:t>
            </a:fld>
            <a:endParaRPr lang="en-GB"/>
          </a:p>
        </p:txBody>
      </p:sp>
    </p:spTree>
    <p:extLst>
      <p:ext uri="{BB962C8B-B14F-4D97-AF65-F5344CB8AC3E}">
        <p14:creationId xmlns:p14="http://schemas.microsoft.com/office/powerpoint/2010/main" val="3087920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6CF405B-1848-4148-9274-7F453D1FE91E}"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C3BF8-5A9B-40A6-996A-F0432CE14294}" type="slidenum">
              <a:rPr lang="en-GB" smtClean="0"/>
              <a:t>‹#›</a:t>
            </a:fld>
            <a:endParaRPr lang="en-GB"/>
          </a:p>
        </p:txBody>
      </p:sp>
    </p:spTree>
    <p:extLst>
      <p:ext uri="{BB962C8B-B14F-4D97-AF65-F5344CB8AC3E}">
        <p14:creationId xmlns:p14="http://schemas.microsoft.com/office/powerpoint/2010/main" val="8490766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CF405B-1848-4148-9274-7F453D1FE91E}"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C3BF8-5A9B-40A6-996A-F0432CE14294}" type="slidenum">
              <a:rPr lang="en-GB" smtClean="0"/>
              <a:t>‹#›</a:t>
            </a:fld>
            <a:endParaRPr lang="en-GB"/>
          </a:p>
        </p:txBody>
      </p:sp>
    </p:spTree>
    <p:extLst>
      <p:ext uri="{BB962C8B-B14F-4D97-AF65-F5344CB8AC3E}">
        <p14:creationId xmlns:p14="http://schemas.microsoft.com/office/powerpoint/2010/main" val="1335732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CF405B-1848-4148-9274-7F453D1FE91E}"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C3BF8-5A9B-40A6-996A-F0432CE14294}" type="slidenum">
              <a:rPr lang="en-GB" smtClean="0"/>
              <a:t>‹#›</a:t>
            </a:fld>
            <a:endParaRPr lang="en-GB"/>
          </a:p>
        </p:txBody>
      </p:sp>
    </p:spTree>
    <p:extLst>
      <p:ext uri="{BB962C8B-B14F-4D97-AF65-F5344CB8AC3E}">
        <p14:creationId xmlns:p14="http://schemas.microsoft.com/office/powerpoint/2010/main" val="2594815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4" name="Rectangle 3"/>
          <p:cNvSpPr/>
          <p:nvPr userDrawn="1"/>
        </p:nvSpPr>
        <p:spPr>
          <a:xfrm>
            <a:off x="228600" y="134939"/>
            <a:ext cx="11787717" cy="6569075"/>
          </a:xfrm>
          <a:prstGeom prst="rect">
            <a:avLst/>
          </a:prstGeom>
          <a:noFill/>
          <a:ln w="38100" cmpd="sng">
            <a:solidFill>
              <a:schemeClr val="accent5">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sz="1800"/>
          </a:p>
        </p:txBody>
      </p:sp>
      <p:sp>
        <p:nvSpPr>
          <p:cNvPr id="5" name="TextBox 4"/>
          <p:cNvSpPr txBox="1">
            <a:spLocks noChangeArrowheads="1"/>
          </p:cNvSpPr>
          <p:nvPr userDrawn="1"/>
        </p:nvSpPr>
        <p:spPr bwMode="auto">
          <a:xfrm>
            <a:off x="609600" y="6264275"/>
            <a:ext cx="7173384"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n-US" sz="1800" smtClean="0"/>
              <a:t>Review</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8" name="Text Placeholder 7"/>
          <p:cNvSpPr>
            <a:spLocks noGrp="1"/>
          </p:cNvSpPr>
          <p:nvPr>
            <p:ph type="body" sz="quarter" idx="13"/>
          </p:nvPr>
        </p:nvSpPr>
        <p:spPr>
          <a:xfrm>
            <a:off x="609600" y="1563688"/>
            <a:ext cx="9876741" cy="45783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89327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6CF405B-1848-4148-9274-7F453D1FE91E}"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C3BF8-5A9B-40A6-996A-F0432CE14294}" type="slidenum">
              <a:rPr lang="en-GB" smtClean="0"/>
              <a:t>‹#›</a:t>
            </a:fld>
            <a:endParaRPr lang="en-GB"/>
          </a:p>
        </p:txBody>
      </p:sp>
    </p:spTree>
    <p:extLst>
      <p:ext uri="{BB962C8B-B14F-4D97-AF65-F5344CB8AC3E}">
        <p14:creationId xmlns:p14="http://schemas.microsoft.com/office/powerpoint/2010/main" val="3611399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6CF405B-1848-4148-9274-7F453D1FE91E}" type="datetimeFigureOut">
              <a:rPr lang="en-GB" smtClean="0"/>
              <a:t>16/03/2020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1BC3BF8-5A9B-40A6-996A-F0432CE14294}" type="slidenum">
              <a:rPr lang="en-GB" smtClean="0"/>
              <a:t>‹#›</a:t>
            </a:fld>
            <a:endParaRPr lang="en-GB"/>
          </a:p>
        </p:txBody>
      </p:sp>
    </p:spTree>
    <p:extLst>
      <p:ext uri="{BB962C8B-B14F-4D97-AF65-F5344CB8AC3E}">
        <p14:creationId xmlns:p14="http://schemas.microsoft.com/office/powerpoint/2010/main" val="34572351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6CF405B-1848-4148-9274-7F453D1FE91E}"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C3BF8-5A9B-40A6-996A-F0432CE14294}" type="slidenum">
              <a:rPr lang="en-GB" smtClean="0"/>
              <a:t>‹#›</a:t>
            </a:fld>
            <a:endParaRPr lang="en-GB"/>
          </a:p>
        </p:txBody>
      </p:sp>
    </p:spTree>
    <p:extLst>
      <p:ext uri="{BB962C8B-B14F-4D97-AF65-F5344CB8AC3E}">
        <p14:creationId xmlns:p14="http://schemas.microsoft.com/office/powerpoint/2010/main" val="31209199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6CF405B-1848-4148-9274-7F453D1FE91E}" type="datetimeFigureOut">
              <a:rPr lang="en-GB" smtClean="0"/>
              <a:t>16/03/2020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1BC3BF8-5A9B-40A6-996A-F0432CE14294}" type="slidenum">
              <a:rPr lang="en-GB" smtClean="0"/>
              <a:t>‹#›</a:t>
            </a:fld>
            <a:endParaRPr lang="en-GB"/>
          </a:p>
        </p:txBody>
      </p:sp>
    </p:spTree>
    <p:extLst>
      <p:ext uri="{BB962C8B-B14F-4D97-AF65-F5344CB8AC3E}">
        <p14:creationId xmlns:p14="http://schemas.microsoft.com/office/powerpoint/2010/main" val="8483663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6CF405B-1848-4148-9274-7F453D1FE91E}" type="datetimeFigureOut">
              <a:rPr lang="en-GB" smtClean="0"/>
              <a:t>16/03/2020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1BC3BF8-5A9B-40A6-996A-F0432CE14294}" type="slidenum">
              <a:rPr lang="en-GB" smtClean="0"/>
              <a:t>‹#›</a:t>
            </a:fld>
            <a:endParaRPr lang="en-GB"/>
          </a:p>
        </p:txBody>
      </p:sp>
    </p:spTree>
    <p:extLst>
      <p:ext uri="{BB962C8B-B14F-4D97-AF65-F5344CB8AC3E}">
        <p14:creationId xmlns:p14="http://schemas.microsoft.com/office/powerpoint/2010/main" val="291250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CF405B-1848-4148-9274-7F453D1FE91E}" type="datetimeFigureOut">
              <a:rPr lang="en-GB" smtClean="0"/>
              <a:t>16/03/2020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1BC3BF8-5A9B-40A6-996A-F0432CE14294}" type="slidenum">
              <a:rPr lang="en-GB" smtClean="0"/>
              <a:t>‹#›</a:t>
            </a:fld>
            <a:endParaRPr lang="en-GB"/>
          </a:p>
        </p:txBody>
      </p:sp>
    </p:spTree>
    <p:extLst>
      <p:ext uri="{BB962C8B-B14F-4D97-AF65-F5344CB8AC3E}">
        <p14:creationId xmlns:p14="http://schemas.microsoft.com/office/powerpoint/2010/main" val="32967340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F405B-1848-4148-9274-7F453D1FE91E}"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C3BF8-5A9B-40A6-996A-F0432CE14294}" type="slidenum">
              <a:rPr lang="en-GB" smtClean="0"/>
              <a:t>‹#›</a:t>
            </a:fld>
            <a:endParaRPr lang="en-GB"/>
          </a:p>
        </p:txBody>
      </p:sp>
    </p:spTree>
    <p:extLst>
      <p:ext uri="{BB962C8B-B14F-4D97-AF65-F5344CB8AC3E}">
        <p14:creationId xmlns:p14="http://schemas.microsoft.com/office/powerpoint/2010/main" val="571757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6CF405B-1848-4148-9274-7F453D1FE91E}" type="datetimeFigureOut">
              <a:rPr lang="en-GB" smtClean="0"/>
              <a:t>16/03/2020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1BC3BF8-5A9B-40A6-996A-F0432CE14294}" type="slidenum">
              <a:rPr lang="en-GB" smtClean="0"/>
              <a:t>‹#›</a:t>
            </a:fld>
            <a:endParaRPr lang="en-GB"/>
          </a:p>
        </p:txBody>
      </p:sp>
    </p:spTree>
    <p:extLst>
      <p:ext uri="{BB962C8B-B14F-4D97-AF65-F5344CB8AC3E}">
        <p14:creationId xmlns:p14="http://schemas.microsoft.com/office/powerpoint/2010/main" val="34873005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F405B-1848-4148-9274-7F453D1FE91E}" type="datetimeFigureOut">
              <a:rPr lang="en-GB" smtClean="0"/>
              <a:t>16/03/2020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BC3BF8-5A9B-40A6-996A-F0432CE14294}" type="slidenum">
              <a:rPr lang="en-GB" smtClean="0"/>
              <a:t>‹#›</a:t>
            </a:fld>
            <a:endParaRPr lang="en-GB"/>
          </a:p>
        </p:txBody>
      </p:sp>
    </p:spTree>
    <p:extLst>
      <p:ext uri="{BB962C8B-B14F-4D97-AF65-F5344CB8AC3E}">
        <p14:creationId xmlns:p14="http://schemas.microsoft.com/office/powerpoint/2010/main" val="7963769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6.pn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slide" Target="slide1.xml"/><Relationship Id="rId2" Type="http://schemas.openxmlformats.org/officeDocument/2006/relationships/image" Target="../media/image1.png"/><Relationship Id="rId16"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5" Type="http://schemas.openxmlformats.org/officeDocument/2006/relationships/image" Target="../media/image1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https://www.youtube.com/watch?v=4As0e4de-rI" TargetMode="External"/></Relationships>
</file>

<file path=ppt/slides/_rels/slide11.xml.rels><?xml version="1.0" encoding="UTF-8" standalone="yes"?>
<Relationships xmlns="http://schemas.openxmlformats.org/package/2006/relationships"><Relationship Id="rId8" Type="http://schemas.openxmlformats.org/officeDocument/2006/relationships/customXml" Target="../ink/ink2.xml"/><Relationship Id="rId13" Type="http://schemas.openxmlformats.org/officeDocument/2006/relationships/image" Target="../media/image40.emf"/><Relationship Id="rId3" Type="http://schemas.openxmlformats.org/officeDocument/2006/relationships/image" Target="../media/image41.jpeg"/><Relationship Id="rId7" Type="http://schemas.openxmlformats.org/officeDocument/2006/relationships/image" Target="../media/image37.emf"/><Relationship Id="rId12" Type="http://schemas.openxmlformats.org/officeDocument/2006/relationships/customXml" Target="../ink/ink4.xml"/><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customXml" Target="../ink/ink1.xml"/><Relationship Id="rId11" Type="http://schemas.openxmlformats.org/officeDocument/2006/relationships/image" Target="../media/image39.emf"/><Relationship Id="rId5" Type="http://schemas.openxmlformats.org/officeDocument/2006/relationships/image" Target="../media/image43.jpeg"/><Relationship Id="rId10" Type="http://schemas.openxmlformats.org/officeDocument/2006/relationships/customXml" Target="../ink/ink3.xml"/><Relationship Id="rId4" Type="http://schemas.openxmlformats.org/officeDocument/2006/relationships/image" Target="../media/image42.jpeg"/><Relationship Id="rId9" Type="http://schemas.openxmlformats.org/officeDocument/2006/relationships/image" Target="../media/image38.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16.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2.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 Id="rId9" Type="http://schemas.openxmlformats.org/officeDocument/2006/relationships/image" Target="../media/image53.png"/></Relationships>
</file>

<file path=ppt/slides/_rels/slide17.xml.rels><?xml version="1.0" encoding="UTF-8" standalone="yes"?>
<Relationships xmlns="http://schemas.openxmlformats.org/package/2006/relationships"><Relationship Id="rId3" Type="http://schemas.openxmlformats.org/officeDocument/2006/relationships/slide" Target="slide24.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54.png"/><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customXml" Target="../ink/ink6.xml"/><Relationship Id="rId13" Type="http://schemas.openxmlformats.org/officeDocument/2006/relationships/image" Target="../media/image40.emf"/><Relationship Id="rId7" Type="http://schemas.openxmlformats.org/officeDocument/2006/relationships/image" Target="../media/image37.emf"/><Relationship Id="rId2" Type="http://schemas.openxmlformats.org/officeDocument/2006/relationships/customXml" Target="../ink/ink5.xml"/><Relationship Id="rId1" Type="http://schemas.openxmlformats.org/officeDocument/2006/relationships/slideLayout" Target="../slideLayouts/slideLayout2.xml"/><Relationship Id="rId10" Type="http://schemas.openxmlformats.org/officeDocument/2006/relationships/customXml" Target="../ink/ink7.xml"/><Relationship Id="rId9" Type="http://schemas.openxmlformats.org/officeDocument/2006/relationships/image" Target="../media/image38.emf"/><Relationship Id="rId14" Type="http://schemas.openxmlformats.org/officeDocument/2006/relationships/image" Target="../media/image55.png"/></Relationships>
</file>

<file path=ppt/slides/_rels/slide1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58.jpeg"/><Relationship Id="rId7" Type="http://schemas.openxmlformats.org/officeDocument/2006/relationships/slide" Target="slide16.xml"/><Relationship Id="rId2" Type="http://schemas.openxmlformats.org/officeDocument/2006/relationships/image" Target="../media/image57.jpeg"/><Relationship Id="rId1" Type="http://schemas.openxmlformats.org/officeDocument/2006/relationships/slideLayout" Target="../slideLayouts/slideLayout2.xml"/><Relationship Id="rId6" Type="http://schemas.openxmlformats.org/officeDocument/2006/relationships/hyperlink" Target="https://www.youtube.com/watch?v=CEqhwlFiF5E" TargetMode="External"/><Relationship Id="rId5" Type="http://schemas.openxmlformats.org/officeDocument/2006/relationships/image" Target="../media/image60.jpeg"/><Relationship Id="rId4" Type="http://schemas.openxmlformats.org/officeDocument/2006/relationships/image" Target="../media/image5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2.png"/><Relationship Id="rId5" Type="http://schemas.openxmlformats.org/officeDocument/2006/relationships/slide" Target="slide25.xml"/><Relationship Id="rId4" Type="http://schemas.openxmlformats.org/officeDocument/2006/relationships/image" Target="../media/image6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slide" Target="slide16.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53.png"/><Relationship Id="rId4" Type="http://schemas.openxmlformats.org/officeDocument/2006/relationships/slide" Target="slide16.xml"/></Relationships>
</file>

<file path=ppt/slides/_rels/slide28.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35.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21.pn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2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slide" Target="slide3.xml"/></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7339" y="181950"/>
            <a:ext cx="6347048" cy="1143000"/>
          </a:xfrm>
        </p:spPr>
        <p:txBody>
          <a:bodyPr>
            <a:normAutofit/>
          </a:bodyPr>
          <a:lstStyle/>
          <a:p>
            <a:r>
              <a:rPr lang="en-GB" b="1" u="sng" dirty="0" smtClean="0"/>
              <a:t>How many did you get? </a:t>
            </a:r>
            <a:endParaRPr lang="en-GB" b="1" u="sng" dirty="0"/>
          </a:p>
        </p:txBody>
      </p:sp>
      <p:pic>
        <p:nvPicPr>
          <p:cNvPr id="1026" name="Picture 2" descr="https://pbs.twimg.com/profile_images/459305682534006784/7DAgKSTM.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67929" y="1570923"/>
            <a:ext cx="1420417" cy="142041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mage result for world cu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22917" y="3263241"/>
            <a:ext cx="1280223" cy="159868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mage.guardian.co.uk/sys-images/Arts/Arts_/Pictures/2007/06/05/olympics460.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3287688" y="3282241"/>
            <a:ext cx="1522994" cy="165542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1-news.softpedia-static.com/images/news2/F1-Grand-Prix-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7728" y="5234955"/>
            <a:ext cx="1485912" cy="148591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wimbled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87689" y="1402333"/>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cricket world cup"/>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34854" y="2810086"/>
            <a:ext cx="1194173" cy="1470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images.supersport.com/2012/Euro-2012-logo-300.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25146" y="5154295"/>
            <a:ext cx="1561356" cy="1561356"/>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http://bomereheathcc.co.uk/wp-content/uploads/2015/01/6-Nations-Live-on-the-BBC.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965859" y="1276619"/>
            <a:ext cx="2017267" cy="134484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http://www.product-reviews.net/wp-content/uploads/Masters-Golf-2013-apps-for-schedule-and-live-stream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75921" y="5164333"/>
            <a:ext cx="2216167" cy="1517923"/>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http://img0.cfstatic.com/wallpapers/f2e5184610d00ff758fc7c82d7b27292_large.jpe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30088" y="5400411"/>
            <a:ext cx="2160696" cy="135043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Image result for rugby world cup"/>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231940" y="1052737"/>
            <a:ext cx="2401050" cy="896305"/>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Image result for grand national"/>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964134" y="4323261"/>
            <a:ext cx="2501312" cy="1016158"/>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http://www.greatkosherrestaurants.com/kosher_images/uploads/59_blogimage.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931696" y="2377606"/>
            <a:ext cx="1522554" cy="1643667"/>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http://mlb.imageg.net/graphics/product_images/pMLB2-14648967dt.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631505" y="262124"/>
            <a:ext cx="1125293" cy="1125293"/>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Image result for nba all star weekend 201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867178" y="3513842"/>
            <a:ext cx="2712543" cy="131749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present.gif">
            <a:hlinkClick r:id="rId17" action="ppaction://hlinksldjump"/>
          </p:cNvPr>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rot="2567896">
            <a:off x="9338562" y="135683"/>
            <a:ext cx="924667" cy="924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66456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085648" y="0"/>
            <a:ext cx="7772400" cy="1470025"/>
          </a:xfrm>
        </p:spPr>
        <p:txBody>
          <a:bodyPr/>
          <a:lstStyle/>
          <a:p>
            <a:r>
              <a:rPr lang="en-GB" sz="4000" i="1" dirty="0"/>
              <a:t>The Importance of hosting major sporting events </a:t>
            </a:r>
          </a:p>
        </p:txBody>
      </p:sp>
      <p:pic>
        <p:nvPicPr>
          <p:cNvPr id="2052" name="Picture 4" descr="http://blog.webershandwick.co.uk/wp-content/timthumb/timthumb.php?src=http%3A%2F%2Fblog.webershandwick.co.uk%2Fwp-content%2Fuploads%2F2014%2F02%2FSalute-opening-ceremony-city-of-London-London-Olympic-Stadium-2012-1024x1280-1024x819.jpg&amp;w=950&amp;h=465&amp;zc=1&amp;s=0&amp;f=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2145" y="2027078"/>
            <a:ext cx="8015903" cy="3923574"/>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hlinkClick r:id="rId4"/>
          </p:cNvPr>
          <p:cNvSpPr/>
          <p:nvPr/>
        </p:nvSpPr>
        <p:spPr>
          <a:xfrm>
            <a:off x="3573691" y="6138373"/>
            <a:ext cx="4796313" cy="369332"/>
          </a:xfrm>
          <a:prstGeom prst="rect">
            <a:avLst/>
          </a:prstGeom>
        </p:spPr>
        <p:txBody>
          <a:bodyPr wrap="none">
            <a:spAutoFit/>
          </a:bodyPr>
          <a:lstStyle/>
          <a:p>
            <a:r>
              <a:rPr lang="en-GB" dirty="0"/>
              <a:t>https://www.youtube.com/watch?v=4As0e4de-rI</a:t>
            </a:r>
          </a:p>
        </p:txBody>
      </p:sp>
    </p:spTree>
    <p:extLst>
      <p:ext uri="{BB962C8B-B14F-4D97-AF65-F5344CB8AC3E}">
        <p14:creationId xmlns:p14="http://schemas.microsoft.com/office/powerpoint/2010/main" val="414530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356157" y="-445659"/>
            <a:ext cx="7216162" cy="1619113"/>
          </a:xfrm>
        </p:spPr>
        <p:txBody>
          <a:bodyPr>
            <a:normAutofit/>
          </a:bodyPr>
          <a:lstStyle/>
          <a:p>
            <a:pPr algn="ctr"/>
            <a:r>
              <a:rPr lang="en-GB" sz="5000" i="1" u="sng" dirty="0">
                <a:cs typeface="Narkisim" pitchFamily="34" charset="-79"/>
              </a:rPr>
              <a:t>Potential </a:t>
            </a:r>
            <a:r>
              <a:rPr lang="en-GB" sz="5000" i="1" u="sng" dirty="0" smtClean="0">
                <a:cs typeface="Narkisim" pitchFamily="34" charset="-79"/>
              </a:rPr>
              <a:t>Legacy </a:t>
            </a:r>
            <a:endParaRPr lang="en-GB" sz="5000" i="1" u="sng" dirty="0">
              <a:cs typeface="Narkisim" pitchFamily="34" charset="-79"/>
            </a:endParaRPr>
          </a:p>
        </p:txBody>
      </p:sp>
      <p:sp>
        <p:nvSpPr>
          <p:cNvPr id="3" name="Content Placeholder 2"/>
          <p:cNvSpPr>
            <a:spLocks noGrp="1"/>
          </p:cNvSpPr>
          <p:nvPr>
            <p:ph idx="1"/>
          </p:nvPr>
        </p:nvSpPr>
        <p:spPr>
          <a:xfrm>
            <a:off x="2625457" y="781462"/>
            <a:ext cx="7032276" cy="1050586"/>
          </a:xfrm>
        </p:spPr>
        <p:txBody>
          <a:bodyPr>
            <a:normAutofit/>
          </a:bodyPr>
          <a:lstStyle/>
          <a:p>
            <a:pPr marL="0" indent="0" algn="ctr">
              <a:buNone/>
            </a:pPr>
            <a:r>
              <a:rPr lang="en-GB" i="1" dirty="0" smtClean="0">
                <a:cs typeface="Narkisim" pitchFamily="34" charset="-79"/>
              </a:rPr>
              <a:t>Host nationals aim to use sporting events to create a type of legacy: </a:t>
            </a:r>
          </a:p>
          <a:p>
            <a:pPr marL="0" indent="0" algn="ctr">
              <a:buNone/>
            </a:pPr>
            <a:endParaRPr lang="en-GB" dirty="0" smtClean="0">
              <a:cs typeface="Narkisim" pitchFamily="34" charset="-79"/>
            </a:endParaRPr>
          </a:p>
        </p:txBody>
      </p:sp>
      <p:pic>
        <p:nvPicPr>
          <p:cNvPr id="5122" name="Picture 2" descr="Image result for london 2012 inspire a gener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95" y="94160"/>
            <a:ext cx="2466975" cy="184785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Image result for london 2012 inspire a gene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40798" y="98496"/>
            <a:ext cx="2638425" cy="173355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Image result for london 2012 inspire a gener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94" y="5043164"/>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london 2012 inspire a generation"/>
          <p:cNvPicPr>
            <a:picLocks noChangeAspect="1" noChangeArrowheads="1"/>
          </p:cNvPicPr>
          <p:nvPr/>
        </p:nvPicPr>
        <p:blipFill rotWithShape="1">
          <a:blip r:embed="rId5">
            <a:extLst>
              <a:ext uri="{28A0092B-C50C-407E-A947-70E740481C1C}">
                <a14:useLocalDpi xmlns:a14="http://schemas.microsoft.com/office/drawing/2010/main" val="0"/>
              </a:ext>
            </a:extLst>
          </a:blip>
          <a:srcRect l="8960" b="15105"/>
          <a:stretch/>
        </p:blipFill>
        <p:spPr bwMode="auto">
          <a:xfrm>
            <a:off x="10509734" y="4653137"/>
            <a:ext cx="1682266" cy="210242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11727" y="2024060"/>
            <a:ext cx="6096000" cy="3231654"/>
          </a:xfrm>
          <a:prstGeom prst="rect">
            <a:avLst/>
          </a:prstGeom>
          <a:solidFill>
            <a:srgbClr val="FFFF00"/>
          </a:solidFill>
        </p:spPr>
        <p:txBody>
          <a:bodyPr>
            <a:spAutoFit/>
          </a:bodyPr>
          <a:lstStyle/>
          <a:p>
            <a:r>
              <a:rPr lang="en-GB" sz="2400" u="sng" dirty="0" smtClean="0">
                <a:cs typeface="Narkisim" pitchFamily="34" charset="-79"/>
              </a:rPr>
              <a:t>Sporting</a:t>
            </a:r>
            <a:endParaRPr lang="en-GB" sz="2400" dirty="0">
              <a:cs typeface="Narkisim" pitchFamily="34" charset="-79"/>
            </a:endParaRPr>
          </a:p>
          <a:p>
            <a:pPr marL="285750" indent="-285750">
              <a:buFont typeface="Arial" panose="020B0604020202020204" pitchFamily="34" charset="0"/>
              <a:buChar char="•"/>
            </a:pPr>
            <a:r>
              <a:rPr lang="en-GB" sz="2400" dirty="0">
                <a:cs typeface="Narkisim" pitchFamily="34" charset="-79"/>
              </a:rPr>
              <a:t>I</a:t>
            </a:r>
            <a:r>
              <a:rPr lang="en-GB" sz="2400" dirty="0" smtClean="0">
                <a:cs typeface="Narkisim" pitchFamily="34" charset="-79"/>
              </a:rPr>
              <a:t>nspire </a:t>
            </a:r>
            <a:r>
              <a:rPr lang="en-GB" sz="2400" dirty="0">
                <a:cs typeface="Narkisim" pitchFamily="34" charset="-79"/>
              </a:rPr>
              <a:t>others to take part in </a:t>
            </a:r>
            <a:r>
              <a:rPr lang="en-GB" sz="2400" dirty="0" smtClean="0">
                <a:cs typeface="Narkisim" pitchFamily="34" charset="-79"/>
              </a:rPr>
              <a:t>sport (participation)</a:t>
            </a:r>
          </a:p>
          <a:p>
            <a:pPr marL="285750" indent="-285750">
              <a:buFont typeface="Arial" panose="020B0604020202020204" pitchFamily="34" charset="0"/>
              <a:buChar char="•"/>
            </a:pPr>
            <a:r>
              <a:rPr lang="en-GB" sz="2400" dirty="0" smtClean="0">
                <a:cs typeface="Narkisim" pitchFamily="34" charset="-79"/>
              </a:rPr>
              <a:t>Role models created</a:t>
            </a:r>
          </a:p>
          <a:p>
            <a:pPr marL="285750" indent="-285750">
              <a:buFont typeface="Arial" panose="020B0604020202020204" pitchFamily="34" charset="0"/>
              <a:buChar char="•"/>
            </a:pPr>
            <a:r>
              <a:rPr lang="en-GB" sz="2400" dirty="0" smtClean="0">
                <a:cs typeface="Narkisim" pitchFamily="34" charset="-79"/>
              </a:rPr>
              <a:t>Training development increases</a:t>
            </a:r>
          </a:p>
          <a:p>
            <a:pPr marL="285750" indent="-285750">
              <a:buFont typeface="Arial" panose="020B0604020202020204" pitchFamily="34" charset="0"/>
              <a:buChar char="•"/>
            </a:pPr>
            <a:r>
              <a:rPr lang="en-GB" sz="2400" dirty="0" smtClean="0">
                <a:cs typeface="Narkisim" pitchFamily="34" charset="-79"/>
              </a:rPr>
              <a:t>The profile of sport is raised (women and minority sports)</a:t>
            </a:r>
            <a:endParaRPr lang="en-GB" sz="3200" dirty="0" smtClean="0">
              <a:cs typeface="Narkisim" pitchFamily="34" charset="-79"/>
            </a:endParaRPr>
          </a:p>
          <a:p>
            <a:endParaRPr lang="en-GB" sz="3200" dirty="0">
              <a:cs typeface="Narkisim" pitchFamily="34" charset="-79"/>
            </a:endParaRPr>
          </a:p>
        </p:txBody>
      </p:sp>
      <p:sp>
        <p:nvSpPr>
          <p:cNvPr id="4" name="Rectangle 3"/>
          <p:cNvSpPr/>
          <p:nvPr/>
        </p:nvSpPr>
        <p:spPr>
          <a:xfrm>
            <a:off x="3006952" y="5328479"/>
            <a:ext cx="6096000" cy="1384995"/>
          </a:xfrm>
          <a:prstGeom prst="rect">
            <a:avLst/>
          </a:prstGeom>
          <a:solidFill>
            <a:schemeClr val="accent1">
              <a:lumMod val="20000"/>
              <a:lumOff val="80000"/>
            </a:schemeClr>
          </a:solidFill>
        </p:spPr>
        <p:txBody>
          <a:bodyPr>
            <a:spAutoFit/>
          </a:bodyPr>
          <a:lstStyle/>
          <a:p>
            <a:r>
              <a:rPr lang="en-GB" sz="2800" u="sng" dirty="0" smtClean="0">
                <a:cs typeface="Narkisim" pitchFamily="34" charset="-79"/>
              </a:rPr>
              <a:t>Social</a:t>
            </a:r>
            <a:r>
              <a:rPr lang="en-GB" sz="2800" dirty="0" smtClean="0">
                <a:cs typeface="Narkisim" pitchFamily="34" charset="-79"/>
              </a:rPr>
              <a:t> </a:t>
            </a:r>
            <a:endParaRPr lang="en-GB" sz="2800" dirty="0">
              <a:cs typeface="Narkisim" pitchFamily="34" charset="-79"/>
            </a:endParaRPr>
          </a:p>
          <a:p>
            <a:pPr marL="571500" indent="-571500">
              <a:buFont typeface="Arial" panose="020B0604020202020204" pitchFamily="34" charset="0"/>
              <a:buChar char="•"/>
            </a:pPr>
            <a:r>
              <a:rPr lang="en-GB" sz="2800" dirty="0" smtClean="0">
                <a:cs typeface="Narkisim" pitchFamily="34" charset="-79"/>
              </a:rPr>
              <a:t>Increase </a:t>
            </a:r>
            <a:r>
              <a:rPr lang="en-GB" sz="2800" dirty="0">
                <a:cs typeface="Narkisim" pitchFamily="34" charset="-79"/>
              </a:rPr>
              <a:t>the moral of a nation</a:t>
            </a:r>
            <a:r>
              <a:rPr lang="en-GB" sz="2800" dirty="0" smtClean="0">
                <a:cs typeface="Narkisim" pitchFamily="34" charset="-79"/>
              </a:rPr>
              <a:t>.</a:t>
            </a:r>
          </a:p>
          <a:p>
            <a:pPr marL="571500" indent="-571500">
              <a:buFont typeface="Arial" panose="020B0604020202020204" pitchFamily="34" charset="0"/>
              <a:buChar char="•"/>
            </a:pPr>
            <a:r>
              <a:rPr lang="en-GB" sz="2800" dirty="0" smtClean="0">
                <a:cs typeface="Narkisim" pitchFamily="34" charset="-79"/>
              </a:rPr>
              <a:t>Feel good factor</a:t>
            </a:r>
            <a:endParaRPr lang="en-GB" sz="2800" dirty="0">
              <a:cs typeface="Narkisim" pitchFamily="34" charset="-79"/>
            </a:endParaRPr>
          </a:p>
        </p:txBody>
      </p:sp>
      <p:sp>
        <p:nvSpPr>
          <p:cNvPr id="5" name="Rectangle 4"/>
          <p:cNvSpPr/>
          <p:nvPr/>
        </p:nvSpPr>
        <p:spPr>
          <a:xfrm>
            <a:off x="6263694" y="1904812"/>
            <a:ext cx="6096000" cy="3539430"/>
          </a:xfrm>
          <a:prstGeom prst="rect">
            <a:avLst/>
          </a:prstGeom>
          <a:solidFill>
            <a:schemeClr val="accent4">
              <a:lumMod val="40000"/>
              <a:lumOff val="60000"/>
            </a:schemeClr>
          </a:solidFill>
        </p:spPr>
        <p:txBody>
          <a:bodyPr>
            <a:spAutoFit/>
          </a:bodyPr>
          <a:lstStyle/>
          <a:p>
            <a:r>
              <a:rPr lang="en-GB" sz="2800" u="sng" dirty="0" smtClean="0">
                <a:cs typeface="Narkisim" pitchFamily="34" charset="-79"/>
              </a:rPr>
              <a:t>Economic</a:t>
            </a:r>
            <a:endParaRPr lang="en-GB" sz="2800" dirty="0">
              <a:cs typeface="Narkisim" pitchFamily="34" charset="-79"/>
            </a:endParaRPr>
          </a:p>
          <a:p>
            <a:pPr marL="571500" indent="-571500">
              <a:buFont typeface="Arial" panose="020B0604020202020204" pitchFamily="34" charset="0"/>
              <a:buChar char="•"/>
            </a:pPr>
            <a:r>
              <a:rPr lang="en-GB" sz="2800" dirty="0">
                <a:cs typeface="Narkisim" pitchFamily="34" charset="-79"/>
              </a:rPr>
              <a:t>U</a:t>
            </a:r>
            <a:r>
              <a:rPr lang="en-GB" sz="2800" dirty="0" smtClean="0">
                <a:cs typeface="Narkisim" pitchFamily="34" charset="-79"/>
              </a:rPr>
              <a:t>se </a:t>
            </a:r>
            <a:r>
              <a:rPr lang="en-GB" sz="2800" dirty="0">
                <a:cs typeface="Narkisim" pitchFamily="34" charset="-79"/>
              </a:rPr>
              <a:t>the money to stabilise the country. </a:t>
            </a:r>
            <a:endParaRPr lang="en-GB" sz="2800" dirty="0" smtClean="0">
              <a:cs typeface="Narkisim" pitchFamily="34" charset="-79"/>
            </a:endParaRPr>
          </a:p>
          <a:p>
            <a:pPr marL="571500" indent="-571500">
              <a:buFont typeface="Arial" panose="020B0604020202020204" pitchFamily="34" charset="0"/>
              <a:buChar char="•"/>
            </a:pPr>
            <a:r>
              <a:rPr lang="en-GB" sz="2800" dirty="0" smtClean="0">
                <a:cs typeface="Narkisim" pitchFamily="34" charset="-79"/>
              </a:rPr>
              <a:t>Helping local businesses</a:t>
            </a:r>
          </a:p>
          <a:p>
            <a:pPr marL="571500" indent="-571500">
              <a:buFont typeface="Arial" panose="020B0604020202020204" pitchFamily="34" charset="0"/>
              <a:buChar char="•"/>
            </a:pPr>
            <a:r>
              <a:rPr lang="en-GB" sz="2800" dirty="0" smtClean="0">
                <a:cs typeface="Narkisim" pitchFamily="34" charset="-79"/>
              </a:rPr>
              <a:t>Increases tourism </a:t>
            </a:r>
          </a:p>
          <a:p>
            <a:pPr marL="571500" indent="-571500">
              <a:buFont typeface="Arial" panose="020B0604020202020204" pitchFamily="34" charset="0"/>
              <a:buChar char="•"/>
            </a:pPr>
            <a:r>
              <a:rPr lang="en-GB" sz="2800" dirty="0" smtClean="0">
                <a:cs typeface="Narkisim" pitchFamily="34" charset="-79"/>
              </a:rPr>
              <a:t>UK investment</a:t>
            </a:r>
          </a:p>
          <a:p>
            <a:pPr marL="571500" indent="-571500">
              <a:buFont typeface="Arial" panose="020B0604020202020204" pitchFamily="34" charset="0"/>
              <a:buChar char="•"/>
            </a:pPr>
            <a:r>
              <a:rPr lang="en-GB" sz="2800" dirty="0" smtClean="0">
                <a:cs typeface="Narkisim" pitchFamily="34" charset="-79"/>
              </a:rPr>
              <a:t>Investment in infrastructure</a:t>
            </a:r>
          </a:p>
          <a:p>
            <a:pPr marL="571500" indent="-571500">
              <a:buFont typeface="Arial" panose="020B0604020202020204" pitchFamily="34" charset="0"/>
              <a:buChar char="•"/>
            </a:pPr>
            <a:r>
              <a:rPr lang="en-GB" sz="2800" dirty="0" smtClean="0">
                <a:cs typeface="Narkisim" pitchFamily="34" charset="-79"/>
              </a:rPr>
              <a:t>New jobs</a:t>
            </a:r>
            <a:endParaRPr lang="en-GB" sz="2800" dirty="0">
              <a:cs typeface="Narkisim" pitchFamily="34" charset="-79"/>
            </a:endParaRPr>
          </a:p>
        </p:txBody>
      </p:sp>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418552" y="2619183"/>
              <a:ext cx="360" cy="360"/>
            </p14:xfrm>
          </p:contentPart>
        </mc:Choice>
        <mc:Fallback xmlns="">
          <p:pic>
            <p:nvPicPr>
              <p:cNvPr id="7" name="Ink 6"/>
              <p:cNvPicPr/>
              <p:nvPr/>
            </p:nvPicPr>
            <p:blipFill>
              <a:blip r:embed="rId7"/>
              <a:stretch>
                <a:fillRect/>
              </a:stretch>
            </p:blipFill>
            <p:spPr>
              <a:xfrm>
                <a:off x="406672" y="2607303"/>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1038472" y="1255503"/>
              <a:ext cx="31320" cy="360"/>
            </p14:xfrm>
          </p:contentPart>
        </mc:Choice>
        <mc:Fallback xmlns="">
          <p:pic>
            <p:nvPicPr>
              <p:cNvPr id="11" name="Ink 10"/>
              <p:cNvPicPr/>
              <p:nvPr/>
            </p:nvPicPr>
            <p:blipFill>
              <a:blip r:embed="rId9"/>
              <a:stretch>
                <a:fillRect/>
              </a:stretch>
            </p:blipFill>
            <p:spPr>
              <a:xfrm>
                <a:off x="1026592" y="1243623"/>
                <a:ext cx="55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2" name="Ink 11"/>
              <p14:cNvContentPartPr/>
              <p14:nvPr/>
            </p14:nvContentPartPr>
            <p14:xfrm>
              <a:off x="1084912" y="1255503"/>
              <a:ext cx="1922040" cy="219240"/>
            </p14:xfrm>
          </p:contentPart>
        </mc:Choice>
        <mc:Fallback xmlns="">
          <p:pic>
            <p:nvPicPr>
              <p:cNvPr id="12" name="Ink 11"/>
              <p:cNvPicPr/>
              <p:nvPr/>
            </p:nvPicPr>
            <p:blipFill>
              <a:blip r:embed="rId11"/>
              <a:stretch>
                <a:fillRect/>
              </a:stretch>
            </p:blipFill>
            <p:spPr>
              <a:xfrm>
                <a:off x="1073032" y="1243623"/>
                <a:ext cx="19458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4" name="Ink 13"/>
              <p14:cNvContentPartPr/>
              <p14:nvPr/>
            </p14:nvContentPartPr>
            <p14:xfrm>
              <a:off x="1007512" y="3177183"/>
              <a:ext cx="360" cy="360"/>
            </p14:xfrm>
          </p:contentPart>
        </mc:Choice>
        <mc:Fallback xmlns="">
          <p:pic>
            <p:nvPicPr>
              <p:cNvPr id="14" name="Ink 13"/>
              <p:cNvPicPr/>
              <p:nvPr/>
            </p:nvPicPr>
            <p:blipFill>
              <a:blip r:embed="rId13"/>
              <a:stretch>
                <a:fillRect/>
              </a:stretch>
            </p:blipFill>
            <p:spPr>
              <a:xfrm>
                <a:off x="995632" y="3165303"/>
                <a:ext cx="24120" cy="24120"/>
              </a:xfrm>
              <a:prstGeom prst="rect">
                <a:avLst/>
              </a:prstGeom>
            </p:spPr>
          </p:pic>
        </mc:Fallback>
      </mc:AlternateContent>
    </p:spTree>
    <p:extLst>
      <p:ext uri="{BB962C8B-B14F-4D97-AF65-F5344CB8AC3E}">
        <p14:creationId xmlns:p14="http://schemas.microsoft.com/office/powerpoint/2010/main" val="41677718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Level of investment </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latin typeface="Comic Sans MS" panose="030F0702030302020204" pitchFamily="66" charset="0"/>
              </a:rPr>
              <a:t>Both needed/required to be attracted. </a:t>
            </a:r>
          </a:p>
          <a:p>
            <a:r>
              <a:rPr lang="en-GB" dirty="0" smtClean="0">
                <a:latin typeface="Comic Sans MS" panose="030F0702030302020204" pitchFamily="66" charset="0"/>
              </a:rPr>
              <a:t>How can major sporting events get money?</a:t>
            </a:r>
          </a:p>
          <a:p>
            <a:r>
              <a:rPr lang="en-GB" dirty="0" smtClean="0">
                <a:latin typeface="Comic Sans MS" panose="030F0702030302020204" pitchFamily="66" charset="0"/>
              </a:rPr>
              <a:t>Major sporting events attract sponsors to help with the costs and publicise their company. </a:t>
            </a:r>
            <a:endParaRPr lang="en-GB" dirty="0">
              <a:latin typeface="Comic Sans MS" panose="030F0702030302020204" pitchFamily="66" charset="0"/>
            </a:endParaRPr>
          </a:p>
          <a:p>
            <a:r>
              <a:rPr lang="en-GB" dirty="0" smtClean="0">
                <a:latin typeface="Comic Sans MS" panose="030F0702030302020204" pitchFamily="66" charset="0"/>
              </a:rPr>
              <a:t>The cost to bid for an event is high, if you then get to host that event the cost becomes even higher. </a:t>
            </a:r>
          </a:p>
          <a:p>
            <a:pPr marL="0" indent="0">
              <a:buNone/>
            </a:pPr>
            <a:r>
              <a:rPr lang="en-GB" dirty="0" smtClean="0">
                <a:latin typeface="Comic Sans MS" panose="030F0702030302020204" pitchFamily="66" charset="0"/>
              </a:rPr>
              <a:t>e.g. London 2012 Olympics </a:t>
            </a:r>
          </a:p>
          <a:p>
            <a:r>
              <a:rPr lang="en-GB" dirty="0" smtClean="0">
                <a:latin typeface="Comic Sans MS" panose="030F0702030302020204" pitchFamily="66" charset="0"/>
              </a:rPr>
              <a:t>Bid = £17 Million </a:t>
            </a:r>
          </a:p>
          <a:p>
            <a:r>
              <a:rPr lang="en-GB" dirty="0" smtClean="0">
                <a:latin typeface="Comic Sans MS" panose="030F0702030302020204" pitchFamily="66" charset="0"/>
              </a:rPr>
              <a:t>Cost to build the stadiums, roads, rail links and athletes village = £9.35 Billion </a:t>
            </a:r>
          </a:p>
          <a:p>
            <a:r>
              <a:rPr lang="en-GB" dirty="0">
                <a:latin typeface="Comic Sans MS" panose="030F0702030302020204" pitchFamily="66" charset="0"/>
              </a:rPr>
              <a:t>Soaring costs and potential debt (Montreal, ‘76) – Games estimated to cost ~£20bn – 10 times more than originally estimated!</a:t>
            </a:r>
          </a:p>
          <a:p>
            <a:endParaRPr lang="en-GB" dirty="0"/>
          </a:p>
          <a:p>
            <a:endParaRPr lang="en-GB" dirty="0"/>
          </a:p>
        </p:txBody>
      </p:sp>
    </p:spTree>
    <p:extLst>
      <p:ext uri="{BB962C8B-B14F-4D97-AF65-F5344CB8AC3E}">
        <p14:creationId xmlns:p14="http://schemas.microsoft.com/office/powerpoint/2010/main" val="14082083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400" dirty="0" smtClean="0">
                <a:latin typeface="Comic Sans MS" panose="030F0702030302020204" pitchFamily="66" charset="0"/>
              </a:rPr>
              <a:t>What do the Olympic rings represent?</a:t>
            </a:r>
            <a:endParaRPr lang="en-GB" sz="5400" dirty="0">
              <a:latin typeface="Comic Sans MS" panose="030F0702030302020204" pitchFamily="66" charset="0"/>
            </a:endParaRPr>
          </a:p>
        </p:txBody>
      </p:sp>
      <p:sp>
        <p:nvSpPr>
          <p:cNvPr id="3" name="Content Placeholder 2"/>
          <p:cNvSpPr>
            <a:spLocks noGrp="1"/>
          </p:cNvSpPr>
          <p:nvPr>
            <p:ph idx="1"/>
          </p:nvPr>
        </p:nvSpPr>
        <p:spPr>
          <a:xfrm>
            <a:off x="838200" y="5045344"/>
            <a:ext cx="10515600" cy="4351338"/>
          </a:xfrm>
        </p:spPr>
        <p:txBody>
          <a:bodyPr/>
          <a:lstStyle/>
          <a:p>
            <a:r>
              <a:rPr lang="en-GB" dirty="0" smtClean="0">
                <a:latin typeface="Comic Sans MS" panose="030F0702030302020204" pitchFamily="66" charset="0"/>
              </a:rPr>
              <a:t>They represents </a:t>
            </a:r>
            <a:r>
              <a:rPr lang="en-GB" dirty="0">
                <a:latin typeface="Comic Sans MS" panose="030F0702030302020204" pitchFamily="66" charset="0"/>
              </a:rPr>
              <a:t>the five continents of the world, united by Olympism, while the six colours are those that appear on all the national flags of the world at the present time.</a:t>
            </a:r>
          </a:p>
        </p:txBody>
      </p:sp>
      <p:pic>
        <p:nvPicPr>
          <p:cNvPr id="4" name="Picture 3"/>
          <p:cNvPicPr>
            <a:picLocks noChangeAspect="1"/>
          </p:cNvPicPr>
          <p:nvPr/>
        </p:nvPicPr>
        <p:blipFill>
          <a:blip r:embed="rId2"/>
          <a:stretch>
            <a:fillRect/>
          </a:stretch>
        </p:blipFill>
        <p:spPr>
          <a:xfrm>
            <a:off x="3747753" y="2126963"/>
            <a:ext cx="4439790" cy="2038816"/>
          </a:xfrm>
          <a:prstGeom prst="rect">
            <a:avLst/>
          </a:prstGeom>
        </p:spPr>
      </p:pic>
      <p:pic>
        <p:nvPicPr>
          <p:cNvPr id="5" name="Picture 4"/>
          <p:cNvPicPr>
            <a:picLocks noChangeAspect="1"/>
          </p:cNvPicPr>
          <p:nvPr/>
        </p:nvPicPr>
        <p:blipFill>
          <a:blip r:embed="rId3"/>
          <a:stretch>
            <a:fillRect/>
          </a:stretch>
        </p:blipFill>
        <p:spPr>
          <a:xfrm>
            <a:off x="8953351" y="1027906"/>
            <a:ext cx="2914141" cy="1780186"/>
          </a:xfrm>
          <a:prstGeom prst="rect">
            <a:avLst/>
          </a:prstGeom>
        </p:spPr>
      </p:pic>
    </p:spTree>
    <p:extLst>
      <p:ext uri="{BB962C8B-B14F-4D97-AF65-F5344CB8AC3E}">
        <p14:creationId xmlns:p14="http://schemas.microsoft.com/office/powerpoint/2010/main" val="3125945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1368604"/>
            <a:ext cx="8229600" cy="922114"/>
          </a:xfrm>
        </p:spPr>
        <p:txBody>
          <a:bodyPr/>
          <a:lstStyle/>
          <a:p>
            <a:r>
              <a:rPr lang="en-GB" dirty="0" smtClean="0">
                <a:latin typeface="Comic Sans MS" panose="030F0702030302020204" pitchFamily="66" charset="0"/>
              </a:rPr>
              <a:t>Exam Question (2016 Paper)</a:t>
            </a:r>
            <a:endParaRPr lang="en-GB" dirty="0">
              <a:latin typeface="Comic Sans MS" panose="030F0702030302020204" pitchFamily="66" charset="0"/>
            </a:endParaRPr>
          </a:p>
        </p:txBody>
      </p:sp>
      <p:sp>
        <p:nvSpPr>
          <p:cNvPr id="3" name="Content Placeholder 2"/>
          <p:cNvSpPr>
            <a:spLocks noGrp="1"/>
          </p:cNvSpPr>
          <p:nvPr>
            <p:ph idx="1"/>
          </p:nvPr>
        </p:nvSpPr>
        <p:spPr/>
        <p:txBody>
          <a:bodyPr/>
          <a:lstStyle/>
          <a:p>
            <a:pPr marL="0" indent="0">
              <a:buNone/>
            </a:pPr>
            <a:r>
              <a:rPr lang="en-GB" dirty="0" smtClean="0">
                <a:latin typeface="Comic Sans MS" panose="030F0702030302020204" pitchFamily="66" charset="0"/>
              </a:rPr>
              <a:t>Q. 13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Give an example of an </a:t>
            </a:r>
            <a:r>
              <a:rPr lang="en-GB" b="1" dirty="0" smtClean="0">
                <a:solidFill>
                  <a:schemeClr val="tx1"/>
                </a:solidFill>
                <a:latin typeface="Comic Sans MS" panose="030F0702030302020204" pitchFamily="66" charset="0"/>
              </a:rPr>
              <a:t>international</a:t>
            </a:r>
            <a:r>
              <a:rPr lang="en-GB" dirty="0" smtClean="0">
                <a:solidFill>
                  <a:srgbClr val="FF0000"/>
                </a:solidFill>
                <a:latin typeface="Comic Sans MS" panose="030F0702030302020204" pitchFamily="66" charset="0"/>
              </a:rPr>
              <a:t> </a:t>
            </a:r>
            <a:r>
              <a:rPr lang="en-GB" dirty="0" smtClean="0">
                <a:latin typeface="Comic Sans MS" panose="030F0702030302020204" pitchFamily="66" charset="0"/>
              </a:rPr>
              <a:t>sports event that occurs on an annual basis in the UK. </a:t>
            </a:r>
          </a:p>
          <a:p>
            <a:pPr marL="0" indent="0">
              <a:buNone/>
            </a:pPr>
            <a:endParaRPr lang="en-GB" dirty="0">
              <a:latin typeface="Comic Sans MS" panose="030F0702030302020204" pitchFamily="66" charset="0"/>
            </a:endParaRPr>
          </a:p>
          <a:p>
            <a:pPr marL="0" indent="0">
              <a:buNone/>
            </a:pPr>
            <a:r>
              <a:rPr lang="en-GB" dirty="0" smtClean="0">
                <a:latin typeface="Comic Sans MS" panose="030F0702030302020204" pitchFamily="66" charset="0"/>
              </a:rPr>
              <a:t>…………………………………………………………………………………………………………………………………………………(1)</a:t>
            </a:r>
            <a:endParaRPr lang="en-GB" dirty="0">
              <a:latin typeface="Comic Sans MS" panose="030F0702030302020204" pitchFamily="66" charset="0"/>
            </a:endParaRPr>
          </a:p>
        </p:txBody>
      </p:sp>
    </p:spTree>
    <p:extLst>
      <p:ext uri="{BB962C8B-B14F-4D97-AF65-F5344CB8AC3E}">
        <p14:creationId xmlns:p14="http://schemas.microsoft.com/office/powerpoint/2010/main" val="3714255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3222" y="586929"/>
            <a:ext cx="5610346" cy="1302035"/>
          </a:xfrm>
        </p:spPr>
        <p:txBody>
          <a:bodyPr>
            <a:normAutofit/>
          </a:bodyPr>
          <a:lstStyle/>
          <a:p>
            <a:r>
              <a:rPr lang="en-GB" sz="5400" b="1" u="sng" dirty="0"/>
              <a:t>Do it now task!</a:t>
            </a:r>
          </a:p>
        </p:txBody>
      </p:sp>
      <p:sp>
        <p:nvSpPr>
          <p:cNvPr id="3" name="Content Placeholder 2"/>
          <p:cNvSpPr>
            <a:spLocks noGrp="1"/>
          </p:cNvSpPr>
          <p:nvPr>
            <p:ph idx="1"/>
          </p:nvPr>
        </p:nvSpPr>
        <p:spPr>
          <a:xfrm>
            <a:off x="1981200" y="1600201"/>
            <a:ext cx="8229600" cy="1252736"/>
          </a:xfrm>
        </p:spPr>
        <p:txBody>
          <a:bodyPr/>
          <a:lstStyle/>
          <a:p>
            <a:r>
              <a:rPr lang="en-GB" dirty="0" smtClean="0">
                <a:latin typeface="+mj-lt"/>
              </a:rPr>
              <a:t>Discuss with a partner and write down as many </a:t>
            </a:r>
            <a:r>
              <a:rPr lang="en-GB" b="1" u="sng" dirty="0" smtClean="0">
                <a:latin typeface="+mj-lt"/>
              </a:rPr>
              <a:t>positive and negatives </a:t>
            </a:r>
            <a:r>
              <a:rPr lang="en-GB" dirty="0" smtClean="0">
                <a:latin typeface="+mj-lt"/>
              </a:rPr>
              <a:t>cities have when hosting major sporting events.</a:t>
            </a:r>
            <a:r>
              <a:rPr lang="en-GB" dirty="0" smtClean="0">
                <a:latin typeface="Bradley Hand ITC" pitchFamily="66" charset="0"/>
              </a:rPr>
              <a:t> </a:t>
            </a:r>
            <a:endParaRPr lang="en-GB" dirty="0">
              <a:latin typeface="Bradley Hand ITC" pitchFamily="66" charset="0"/>
            </a:endParaRPr>
          </a:p>
        </p:txBody>
      </p:sp>
      <p:pic>
        <p:nvPicPr>
          <p:cNvPr id="1026" name="Picture 2" descr="Image result for entr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16281" y="332657"/>
            <a:ext cx="1170277" cy="12234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prepare.gif">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84131">
            <a:off x="7378771" y="152963"/>
            <a:ext cx="1029594" cy="1029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4" name="Table 3"/>
          <p:cNvGraphicFramePr>
            <a:graphicFrameLocks noGrp="1"/>
          </p:cNvGraphicFramePr>
          <p:nvPr>
            <p:extLst/>
          </p:nvPr>
        </p:nvGraphicFramePr>
        <p:xfrm>
          <a:off x="3129082" y="2780928"/>
          <a:ext cx="6063262" cy="3600400"/>
        </p:xfrm>
        <a:graphic>
          <a:graphicData uri="http://schemas.openxmlformats.org/drawingml/2006/table">
            <a:tbl>
              <a:tblPr firstRow="1" bandRow="1">
                <a:tableStyleId>{5C22544A-7EE6-4342-B048-85BDC9FD1C3A}</a:tableStyleId>
              </a:tblPr>
              <a:tblGrid>
                <a:gridCol w="3031631"/>
                <a:gridCol w="3031631"/>
              </a:tblGrid>
              <a:tr h="495934">
                <a:tc>
                  <a:txBody>
                    <a:bodyPr/>
                    <a:lstStyle/>
                    <a:p>
                      <a:pPr algn="ctr"/>
                      <a:r>
                        <a:rPr lang="en-GB" sz="2000" dirty="0" smtClean="0"/>
                        <a:t>Positives</a:t>
                      </a:r>
                      <a:endParaRPr lang="en-GB" sz="2000" dirty="0"/>
                    </a:p>
                  </a:txBody>
                  <a:tcPr/>
                </a:tc>
                <a:tc>
                  <a:txBody>
                    <a:bodyPr/>
                    <a:lstStyle/>
                    <a:p>
                      <a:pPr algn="ctr"/>
                      <a:r>
                        <a:rPr lang="en-GB" sz="2000" dirty="0" smtClean="0"/>
                        <a:t>Negatives</a:t>
                      </a:r>
                      <a:endParaRPr lang="en-GB" sz="2000" dirty="0"/>
                    </a:p>
                  </a:txBody>
                  <a:tcPr/>
                </a:tc>
              </a:tr>
              <a:tr h="3104466">
                <a:tc>
                  <a:txBody>
                    <a:bodyPr/>
                    <a:lstStyle/>
                    <a:p>
                      <a:endParaRPr lang="en-GB"/>
                    </a:p>
                  </a:txBody>
                  <a:tcPr/>
                </a:tc>
                <a:tc>
                  <a:txBody>
                    <a:bodyPr/>
                    <a:lstStyle/>
                    <a:p>
                      <a:endParaRPr lang="en-GB" dirty="0"/>
                    </a:p>
                  </a:txBody>
                  <a:tcPr/>
                </a:tc>
              </a:tr>
            </a:tbl>
          </a:graphicData>
        </a:graphic>
      </p:graphicFrame>
    </p:spTree>
    <p:extLst>
      <p:ext uri="{BB962C8B-B14F-4D97-AF65-F5344CB8AC3E}">
        <p14:creationId xmlns:p14="http://schemas.microsoft.com/office/powerpoint/2010/main" val="76222389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59028" y="2802689"/>
            <a:ext cx="7416824" cy="854968"/>
          </a:xfrm>
        </p:spPr>
        <p:txBody>
          <a:bodyPr>
            <a:noAutofit/>
          </a:bodyPr>
          <a:lstStyle/>
          <a:p>
            <a:pPr algn="ctr"/>
            <a:r>
              <a:rPr lang="en-GB" sz="3600" b="1" u="sng" dirty="0"/>
              <a:t>Benefits</a:t>
            </a:r>
            <a:r>
              <a:rPr lang="en-GB" sz="3600" b="1" dirty="0"/>
              <a:t> of hosting a major sporting event</a:t>
            </a:r>
          </a:p>
        </p:txBody>
      </p:sp>
      <p:sp>
        <p:nvSpPr>
          <p:cNvPr id="4" name="TextBox 3"/>
          <p:cNvSpPr txBox="1"/>
          <p:nvPr/>
        </p:nvSpPr>
        <p:spPr>
          <a:xfrm>
            <a:off x="2409801" y="269323"/>
            <a:ext cx="1872208" cy="369332"/>
          </a:xfrm>
          <a:prstGeom prst="rect">
            <a:avLst/>
          </a:prstGeom>
          <a:noFill/>
        </p:spPr>
        <p:txBody>
          <a:bodyPr wrap="square" rtlCol="0">
            <a:spAutoFit/>
          </a:bodyPr>
          <a:lstStyle/>
          <a:p>
            <a:r>
              <a:rPr lang="en-GB" b="1" dirty="0">
                <a:latin typeface="+mj-lt"/>
              </a:rPr>
              <a:t>Increased tourism </a:t>
            </a:r>
          </a:p>
        </p:txBody>
      </p:sp>
      <p:sp>
        <p:nvSpPr>
          <p:cNvPr id="5" name="TextBox 4"/>
          <p:cNvSpPr txBox="1"/>
          <p:nvPr/>
        </p:nvSpPr>
        <p:spPr>
          <a:xfrm>
            <a:off x="2320235" y="4201612"/>
            <a:ext cx="2520280" cy="646331"/>
          </a:xfrm>
          <a:prstGeom prst="rect">
            <a:avLst/>
          </a:prstGeom>
          <a:noFill/>
        </p:spPr>
        <p:txBody>
          <a:bodyPr wrap="square" rtlCol="0">
            <a:spAutoFit/>
          </a:bodyPr>
          <a:lstStyle/>
          <a:p>
            <a:r>
              <a:rPr lang="en-GB" b="1" dirty="0">
                <a:latin typeface="+mj-lt"/>
              </a:rPr>
              <a:t>Moral of the country is raised- national pride</a:t>
            </a:r>
          </a:p>
        </p:txBody>
      </p:sp>
      <p:sp>
        <p:nvSpPr>
          <p:cNvPr id="6" name="TextBox 5"/>
          <p:cNvSpPr txBox="1"/>
          <p:nvPr/>
        </p:nvSpPr>
        <p:spPr>
          <a:xfrm>
            <a:off x="5265062" y="4161854"/>
            <a:ext cx="1872208" cy="923330"/>
          </a:xfrm>
          <a:prstGeom prst="rect">
            <a:avLst/>
          </a:prstGeom>
          <a:noFill/>
        </p:spPr>
        <p:txBody>
          <a:bodyPr wrap="square" rtlCol="0">
            <a:spAutoFit/>
          </a:bodyPr>
          <a:lstStyle/>
          <a:p>
            <a:r>
              <a:rPr lang="en-GB" b="1" dirty="0">
                <a:latin typeface="+mj-lt"/>
              </a:rPr>
              <a:t>Investment in improving transport system. </a:t>
            </a:r>
          </a:p>
        </p:txBody>
      </p:sp>
      <p:sp>
        <p:nvSpPr>
          <p:cNvPr id="7" name="TextBox 6"/>
          <p:cNvSpPr txBox="1"/>
          <p:nvPr/>
        </p:nvSpPr>
        <p:spPr>
          <a:xfrm>
            <a:off x="8518240" y="4348036"/>
            <a:ext cx="1872208" cy="646331"/>
          </a:xfrm>
          <a:prstGeom prst="rect">
            <a:avLst/>
          </a:prstGeom>
          <a:noFill/>
        </p:spPr>
        <p:txBody>
          <a:bodyPr wrap="square" rtlCol="0">
            <a:spAutoFit/>
          </a:bodyPr>
          <a:lstStyle/>
          <a:p>
            <a:pPr algn="ctr"/>
            <a:r>
              <a:rPr lang="en-GB" b="1" dirty="0">
                <a:latin typeface="+mj-lt"/>
              </a:rPr>
              <a:t>New sporting facilities </a:t>
            </a:r>
          </a:p>
        </p:txBody>
      </p:sp>
      <p:sp>
        <p:nvSpPr>
          <p:cNvPr id="8" name="TextBox 7"/>
          <p:cNvSpPr txBox="1"/>
          <p:nvPr/>
        </p:nvSpPr>
        <p:spPr>
          <a:xfrm>
            <a:off x="8446997" y="-7676"/>
            <a:ext cx="1872208" cy="923330"/>
          </a:xfrm>
          <a:prstGeom prst="rect">
            <a:avLst/>
          </a:prstGeom>
          <a:noFill/>
        </p:spPr>
        <p:txBody>
          <a:bodyPr wrap="square" rtlCol="0">
            <a:spAutoFit/>
          </a:bodyPr>
          <a:lstStyle/>
          <a:p>
            <a:pPr algn="ctr"/>
            <a:r>
              <a:rPr lang="en-GB" b="1" dirty="0">
                <a:latin typeface="+mj-lt"/>
              </a:rPr>
              <a:t>Increased participation in sport.  </a:t>
            </a:r>
          </a:p>
        </p:txBody>
      </p:sp>
      <p:sp>
        <p:nvSpPr>
          <p:cNvPr id="9" name="TextBox 8"/>
          <p:cNvSpPr txBox="1"/>
          <p:nvPr/>
        </p:nvSpPr>
        <p:spPr>
          <a:xfrm>
            <a:off x="4860387" y="130824"/>
            <a:ext cx="2952328" cy="646331"/>
          </a:xfrm>
          <a:prstGeom prst="rect">
            <a:avLst/>
          </a:prstGeom>
          <a:noFill/>
        </p:spPr>
        <p:txBody>
          <a:bodyPr wrap="square" rtlCol="0">
            <a:spAutoFit/>
          </a:bodyPr>
          <a:lstStyle/>
          <a:p>
            <a:pPr algn="ctr"/>
            <a:r>
              <a:rPr lang="en-GB" b="1" u="sng" dirty="0">
                <a:latin typeface="+mj-lt"/>
              </a:rPr>
              <a:t>Commercial benefits</a:t>
            </a:r>
          </a:p>
          <a:p>
            <a:pPr algn="ctr"/>
            <a:r>
              <a:rPr lang="en-GB" b="1" dirty="0">
                <a:latin typeface="+mj-lt"/>
              </a:rPr>
              <a:t>i.e. sponsors &amp; investments </a:t>
            </a:r>
          </a:p>
        </p:txBody>
      </p:sp>
      <p:pic>
        <p:nvPicPr>
          <p:cNvPr id="4100" name="Picture 4" descr="http://news.bbcimg.co.uk/media/images/57434000/jpg/_57434643_hero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78506" y="5133779"/>
            <a:ext cx="2460072" cy="1383791"/>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Image result for chinese tourists lond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2676" y="854860"/>
            <a:ext cx="1849109" cy="1230499"/>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mage result for kids playing tenn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60297" y="923330"/>
            <a:ext cx="1558145" cy="1651062"/>
          </a:xfrm>
          <a:prstGeom prst="rect">
            <a:avLst/>
          </a:prstGeom>
          <a:noFill/>
          <a:extLst>
            <a:ext uri="{909E8E84-426E-40DD-AFC4-6F175D3DCCD1}">
              <a14:hiddenFill xmlns:a14="http://schemas.microsoft.com/office/drawing/2010/main">
                <a:solidFill>
                  <a:srgbClr val="FFFFFF"/>
                </a:solidFill>
              </a14:hiddenFill>
            </a:ext>
          </a:extLst>
        </p:spPr>
      </p:pic>
      <p:pic>
        <p:nvPicPr>
          <p:cNvPr id="4108" name="Picture 12" descr="Image result for velodro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84232" y="5044081"/>
            <a:ext cx="2360662" cy="1471259"/>
          </a:xfrm>
          <a:prstGeom prst="rect">
            <a:avLst/>
          </a:prstGeom>
          <a:noFill/>
          <a:extLst>
            <a:ext uri="{909E8E84-426E-40DD-AFC4-6F175D3DCCD1}">
              <a14:hiddenFill xmlns:a14="http://schemas.microsoft.com/office/drawing/2010/main">
                <a:solidFill>
                  <a:srgbClr val="FFFFFF"/>
                </a:solidFill>
              </a14:hiddenFill>
            </a:ext>
          </a:extLst>
        </p:spPr>
      </p:pic>
      <p:pic>
        <p:nvPicPr>
          <p:cNvPr id="4112" name="Picture 16" descr="http://www.standard.co.uk/incoming/article9783699.ece/alternates/w620/7driverlesstrain0910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1865" y="5085185"/>
            <a:ext cx="2591153" cy="1726043"/>
          </a:xfrm>
          <a:prstGeom prst="rect">
            <a:avLst/>
          </a:prstGeom>
          <a:noFill/>
          <a:extLst>
            <a:ext uri="{909E8E84-426E-40DD-AFC4-6F175D3DCCD1}">
              <a14:hiddenFill xmlns:a14="http://schemas.microsoft.com/office/drawing/2010/main">
                <a:solidFill>
                  <a:srgbClr val="FFFFFF"/>
                </a:solidFill>
              </a14:hiddenFill>
            </a:ext>
          </a:extLst>
        </p:spPr>
      </p:pic>
      <p:pic>
        <p:nvPicPr>
          <p:cNvPr id="4114" name="Picture 18" descr="http://blogs.independent.co.uk/wp-content/uploads/2012/07/Sponsorship.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65063" y="776766"/>
            <a:ext cx="2032955" cy="1524716"/>
          </a:xfrm>
          <a:prstGeom prst="rect">
            <a:avLst/>
          </a:prstGeom>
          <a:noFill/>
          <a:extLst>
            <a:ext uri="{909E8E84-426E-40DD-AFC4-6F175D3DCCD1}">
              <a14:hiddenFill xmlns:a14="http://schemas.microsoft.com/office/drawing/2010/main">
                <a:solidFill>
                  <a:srgbClr val="FFFFFF"/>
                </a:solidFill>
              </a14:hiddenFill>
            </a:ext>
          </a:extLst>
        </p:spPr>
      </p:pic>
      <p:sp>
        <p:nvSpPr>
          <p:cNvPr id="10" name="Cloud 9"/>
          <p:cNvSpPr/>
          <p:nvPr/>
        </p:nvSpPr>
        <p:spPr>
          <a:xfrm>
            <a:off x="2423593" y="2440370"/>
            <a:ext cx="7344815" cy="1722088"/>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3" descr="apply.gif">
            <a:hlinkClick r:id="rId8" action="ppaction://hlinksldjump"/>
          </p:cNvPr>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8387915">
            <a:off x="2094253" y="2259324"/>
            <a:ext cx="874249" cy="875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0260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4114"/>
                                        </p:tgtEl>
                                        <p:attrNameLst>
                                          <p:attrName>style.visibility</p:attrName>
                                        </p:attrNameLst>
                                      </p:cBhvr>
                                      <p:to>
                                        <p:strVal val="visible"/>
                                      </p:to>
                                    </p:set>
                                    <p:animEffect transition="in" filter="fade">
                                      <p:cBhvr>
                                        <p:cTn id="10" dur="500"/>
                                        <p:tgtEl>
                                          <p:spTgt spid="41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4106"/>
                                        </p:tgtEl>
                                        <p:attrNameLst>
                                          <p:attrName>style.visibility</p:attrName>
                                        </p:attrNameLst>
                                      </p:cBhvr>
                                      <p:to>
                                        <p:strVal val="visible"/>
                                      </p:to>
                                    </p:set>
                                    <p:animEffect transition="in" filter="fade">
                                      <p:cBhvr>
                                        <p:cTn id="18" dur="500"/>
                                        <p:tgtEl>
                                          <p:spTgt spid="410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4100"/>
                                        </p:tgtEl>
                                        <p:attrNameLst>
                                          <p:attrName>style.visibility</p:attrName>
                                        </p:attrNameLst>
                                      </p:cBhvr>
                                      <p:to>
                                        <p:strVal val="visible"/>
                                      </p:to>
                                    </p:set>
                                    <p:animEffect transition="in" filter="fade">
                                      <p:cBhvr>
                                        <p:cTn id="26" dur="500"/>
                                        <p:tgtEl>
                                          <p:spTgt spid="410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childTnLst>
                                </p:cTn>
                              </p:par>
                              <p:par>
                                <p:cTn id="32" presetID="10" presetClass="entr" presetSubtype="0" fill="hold" nodeType="withEffect">
                                  <p:stCondLst>
                                    <p:cond delay="0"/>
                                  </p:stCondLst>
                                  <p:childTnLst>
                                    <p:set>
                                      <p:cBhvr>
                                        <p:cTn id="33" dur="1" fill="hold">
                                          <p:stCondLst>
                                            <p:cond delay="0"/>
                                          </p:stCondLst>
                                        </p:cTn>
                                        <p:tgtEl>
                                          <p:spTgt spid="4112"/>
                                        </p:tgtEl>
                                        <p:attrNameLst>
                                          <p:attrName>style.visibility</p:attrName>
                                        </p:attrNameLst>
                                      </p:cBhvr>
                                      <p:to>
                                        <p:strVal val="visible"/>
                                      </p:to>
                                    </p:set>
                                    <p:animEffect transition="in" filter="fade">
                                      <p:cBhvr>
                                        <p:cTn id="34" dur="500"/>
                                        <p:tgtEl>
                                          <p:spTgt spid="411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4108"/>
                                        </p:tgtEl>
                                        <p:attrNameLst>
                                          <p:attrName>style.visibility</p:attrName>
                                        </p:attrNameLst>
                                      </p:cBhvr>
                                      <p:to>
                                        <p:strVal val="visible"/>
                                      </p:to>
                                    </p:set>
                                    <p:animEffect transition="in" filter="fade">
                                      <p:cBhvr>
                                        <p:cTn id="39" dur="500"/>
                                        <p:tgtEl>
                                          <p:spTgt spid="4108"/>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7568" y="1196753"/>
            <a:ext cx="7772400" cy="1470025"/>
          </a:xfrm>
        </p:spPr>
        <p:txBody>
          <a:bodyPr/>
          <a:lstStyle/>
          <a:p>
            <a:r>
              <a:rPr lang="en-GB" sz="4000" i="1" dirty="0"/>
              <a:t>Benefits and drawbacks of cities hosting major sporting events</a:t>
            </a:r>
          </a:p>
        </p:txBody>
      </p:sp>
      <p:pic>
        <p:nvPicPr>
          <p:cNvPr id="5" name="Picture 4" descr="prepare.gif">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160865">
            <a:off x="1902064" y="132742"/>
            <a:ext cx="1035625" cy="1035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79044" y="2492897"/>
            <a:ext cx="7400925" cy="4162425"/>
          </a:xfrm>
          <a:prstGeom prst="rect">
            <a:avLst/>
          </a:prstGeom>
        </p:spPr>
      </p:pic>
    </p:spTree>
    <p:extLst>
      <p:ext uri="{BB962C8B-B14F-4D97-AF65-F5344CB8AC3E}">
        <p14:creationId xmlns:p14="http://schemas.microsoft.com/office/powerpoint/2010/main" val="30524417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048" y="-52394"/>
            <a:ext cx="6096000" cy="3231654"/>
          </a:xfrm>
          <a:prstGeom prst="rect">
            <a:avLst/>
          </a:prstGeom>
          <a:solidFill>
            <a:srgbClr val="FFFF00"/>
          </a:solidFill>
        </p:spPr>
        <p:txBody>
          <a:bodyPr>
            <a:spAutoFit/>
          </a:bodyPr>
          <a:lstStyle/>
          <a:p>
            <a:r>
              <a:rPr lang="en-GB" sz="2400" u="sng" dirty="0" smtClean="0">
                <a:cs typeface="Narkisim" pitchFamily="34" charset="-79"/>
              </a:rPr>
              <a:t>Sporting</a:t>
            </a:r>
            <a:endParaRPr lang="en-GB" sz="2400" dirty="0">
              <a:cs typeface="Narkisim" pitchFamily="34" charset="-79"/>
            </a:endParaRPr>
          </a:p>
          <a:p>
            <a:pPr marL="285750" indent="-285750">
              <a:buFont typeface="Arial" panose="020B0604020202020204" pitchFamily="34" charset="0"/>
              <a:buChar char="•"/>
            </a:pPr>
            <a:r>
              <a:rPr lang="en-GB" sz="2400" dirty="0">
                <a:cs typeface="Narkisim" pitchFamily="34" charset="-79"/>
              </a:rPr>
              <a:t>I</a:t>
            </a:r>
            <a:r>
              <a:rPr lang="en-GB" sz="2400" dirty="0" smtClean="0">
                <a:cs typeface="Narkisim" pitchFamily="34" charset="-79"/>
              </a:rPr>
              <a:t>nspire </a:t>
            </a:r>
            <a:r>
              <a:rPr lang="en-GB" sz="2400" dirty="0">
                <a:cs typeface="Narkisim" pitchFamily="34" charset="-79"/>
              </a:rPr>
              <a:t>others to take part in </a:t>
            </a:r>
            <a:r>
              <a:rPr lang="en-GB" sz="2400" dirty="0" smtClean="0">
                <a:cs typeface="Narkisim" pitchFamily="34" charset="-79"/>
              </a:rPr>
              <a:t>sport (participation)</a:t>
            </a:r>
          </a:p>
          <a:p>
            <a:pPr marL="285750" indent="-285750">
              <a:buFont typeface="Arial" panose="020B0604020202020204" pitchFamily="34" charset="0"/>
              <a:buChar char="•"/>
            </a:pPr>
            <a:r>
              <a:rPr lang="en-GB" sz="2400" dirty="0" smtClean="0">
                <a:cs typeface="Narkisim" pitchFamily="34" charset="-79"/>
              </a:rPr>
              <a:t>Role models created</a:t>
            </a:r>
          </a:p>
          <a:p>
            <a:pPr marL="285750" indent="-285750">
              <a:buFont typeface="Arial" panose="020B0604020202020204" pitchFamily="34" charset="0"/>
              <a:buChar char="•"/>
            </a:pPr>
            <a:r>
              <a:rPr lang="en-GB" sz="2400" dirty="0" smtClean="0">
                <a:cs typeface="Narkisim" pitchFamily="34" charset="-79"/>
              </a:rPr>
              <a:t>Training development increases</a:t>
            </a:r>
          </a:p>
          <a:p>
            <a:pPr marL="285750" indent="-285750">
              <a:buFont typeface="Arial" panose="020B0604020202020204" pitchFamily="34" charset="0"/>
              <a:buChar char="•"/>
            </a:pPr>
            <a:r>
              <a:rPr lang="en-GB" sz="2400" dirty="0" smtClean="0">
                <a:cs typeface="Narkisim" pitchFamily="34" charset="-79"/>
              </a:rPr>
              <a:t>The profile of sport is raised (women and minority sports)</a:t>
            </a:r>
            <a:endParaRPr lang="en-GB" sz="3200" dirty="0" smtClean="0">
              <a:cs typeface="Narkisim" pitchFamily="34" charset="-79"/>
            </a:endParaRPr>
          </a:p>
          <a:p>
            <a:endParaRPr lang="en-GB" sz="3200" dirty="0">
              <a:cs typeface="Narkisim" pitchFamily="34" charset="-79"/>
            </a:endParaRPr>
          </a:p>
        </p:txBody>
      </p:sp>
      <p:sp>
        <p:nvSpPr>
          <p:cNvPr id="4" name="Rectangle 3"/>
          <p:cNvSpPr/>
          <p:nvPr/>
        </p:nvSpPr>
        <p:spPr>
          <a:xfrm>
            <a:off x="0" y="2640651"/>
            <a:ext cx="6096000" cy="1384995"/>
          </a:xfrm>
          <a:prstGeom prst="rect">
            <a:avLst/>
          </a:prstGeom>
          <a:solidFill>
            <a:schemeClr val="accent1">
              <a:lumMod val="20000"/>
              <a:lumOff val="80000"/>
            </a:schemeClr>
          </a:solidFill>
        </p:spPr>
        <p:txBody>
          <a:bodyPr>
            <a:spAutoFit/>
          </a:bodyPr>
          <a:lstStyle/>
          <a:p>
            <a:r>
              <a:rPr lang="en-GB" sz="2800" u="sng" dirty="0" smtClean="0">
                <a:cs typeface="Narkisim" pitchFamily="34" charset="-79"/>
              </a:rPr>
              <a:t>Social</a:t>
            </a:r>
            <a:r>
              <a:rPr lang="en-GB" sz="2800" dirty="0" smtClean="0">
                <a:cs typeface="Narkisim" pitchFamily="34" charset="-79"/>
              </a:rPr>
              <a:t> </a:t>
            </a:r>
            <a:endParaRPr lang="en-GB" sz="2800" dirty="0">
              <a:cs typeface="Narkisim" pitchFamily="34" charset="-79"/>
            </a:endParaRPr>
          </a:p>
          <a:p>
            <a:pPr marL="571500" indent="-571500">
              <a:buFont typeface="Arial" panose="020B0604020202020204" pitchFamily="34" charset="0"/>
              <a:buChar char="•"/>
            </a:pPr>
            <a:r>
              <a:rPr lang="en-GB" sz="2800" dirty="0" smtClean="0">
                <a:cs typeface="Narkisim" pitchFamily="34" charset="-79"/>
              </a:rPr>
              <a:t>Increase </a:t>
            </a:r>
            <a:r>
              <a:rPr lang="en-GB" sz="2800" dirty="0">
                <a:cs typeface="Narkisim" pitchFamily="34" charset="-79"/>
              </a:rPr>
              <a:t>the moral of a nation</a:t>
            </a:r>
            <a:r>
              <a:rPr lang="en-GB" sz="2800" dirty="0" smtClean="0">
                <a:cs typeface="Narkisim" pitchFamily="34" charset="-79"/>
              </a:rPr>
              <a:t>.</a:t>
            </a:r>
          </a:p>
          <a:p>
            <a:pPr marL="571500" indent="-571500">
              <a:buFont typeface="Arial" panose="020B0604020202020204" pitchFamily="34" charset="0"/>
              <a:buChar char="•"/>
            </a:pPr>
            <a:r>
              <a:rPr lang="en-GB" sz="2800" dirty="0" smtClean="0">
                <a:cs typeface="Narkisim" pitchFamily="34" charset="-79"/>
              </a:rPr>
              <a:t>Feel good factor</a:t>
            </a:r>
            <a:endParaRPr lang="en-GB" sz="2800" dirty="0">
              <a:cs typeface="Narkisim" pitchFamily="34" charset="-79"/>
            </a:endParaRPr>
          </a:p>
        </p:txBody>
      </p:sp>
      <p:sp>
        <p:nvSpPr>
          <p:cNvPr id="5" name="Rectangle 4"/>
          <p:cNvSpPr/>
          <p:nvPr/>
        </p:nvSpPr>
        <p:spPr>
          <a:xfrm>
            <a:off x="6054952" y="-52394"/>
            <a:ext cx="6096000" cy="3539430"/>
          </a:xfrm>
          <a:prstGeom prst="rect">
            <a:avLst/>
          </a:prstGeom>
          <a:solidFill>
            <a:schemeClr val="accent4">
              <a:lumMod val="40000"/>
              <a:lumOff val="60000"/>
            </a:schemeClr>
          </a:solidFill>
        </p:spPr>
        <p:txBody>
          <a:bodyPr>
            <a:spAutoFit/>
          </a:bodyPr>
          <a:lstStyle/>
          <a:p>
            <a:r>
              <a:rPr lang="en-GB" sz="2800" u="sng" dirty="0" smtClean="0">
                <a:cs typeface="Narkisim" pitchFamily="34" charset="-79"/>
              </a:rPr>
              <a:t>Economic</a:t>
            </a:r>
            <a:endParaRPr lang="en-GB" sz="2800" dirty="0">
              <a:cs typeface="Narkisim" pitchFamily="34" charset="-79"/>
            </a:endParaRPr>
          </a:p>
          <a:p>
            <a:pPr marL="571500" indent="-571500">
              <a:buFont typeface="Arial" panose="020B0604020202020204" pitchFamily="34" charset="0"/>
              <a:buChar char="•"/>
            </a:pPr>
            <a:r>
              <a:rPr lang="en-GB" sz="2800" dirty="0">
                <a:cs typeface="Narkisim" pitchFamily="34" charset="-79"/>
              </a:rPr>
              <a:t>U</a:t>
            </a:r>
            <a:r>
              <a:rPr lang="en-GB" sz="2800" dirty="0" smtClean="0">
                <a:cs typeface="Narkisim" pitchFamily="34" charset="-79"/>
              </a:rPr>
              <a:t>se </a:t>
            </a:r>
            <a:r>
              <a:rPr lang="en-GB" sz="2800" dirty="0">
                <a:cs typeface="Narkisim" pitchFamily="34" charset="-79"/>
              </a:rPr>
              <a:t>the money to stabilise the country. </a:t>
            </a:r>
            <a:endParaRPr lang="en-GB" sz="2800" dirty="0" smtClean="0">
              <a:cs typeface="Narkisim" pitchFamily="34" charset="-79"/>
            </a:endParaRPr>
          </a:p>
          <a:p>
            <a:pPr marL="571500" indent="-571500">
              <a:buFont typeface="Arial" panose="020B0604020202020204" pitchFamily="34" charset="0"/>
              <a:buChar char="•"/>
            </a:pPr>
            <a:r>
              <a:rPr lang="en-GB" sz="2800" dirty="0" smtClean="0">
                <a:cs typeface="Narkisim" pitchFamily="34" charset="-79"/>
              </a:rPr>
              <a:t>Helping local businesses</a:t>
            </a:r>
          </a:p>
          <a:p>
            <a:pPr marL="571500" indent="-571500">
              <a:buFont typeface="Arial" panose="020B0604020202020204" pitchFamily="34" charset="0"/>
              <a:buChar char="•"/>
            </a:pPr>
            <a:r>
              <a:rPr lang="en-GB" sz="2800" dirty="0" smtClean="0">
                <a:cs typeface="Narkisim" pitchFamily="34" charset="-79"/>
              </a:rPr>
              <a:t>Increases tourism </a:t>
            </a:r>
          </a:p>
          <a:p>
            <a:pPr marL="571500" indent="-571500">
              <a:buFont typeface="Arial" panose="020B0604020202020204" pitchFamily="34" charset="0"/>
              <a:buChar char="•"/>
            </a:pPr>
            <a:r>
              <a:rPr lang="en-GB" sz="2800" dirty="0" smtClean="0">
                <a:cs typeface="Narkisim" pitchFamily="34" charset="-79"/>
              </a:rPr>
              <a:t>UK investment</a:t>
            </a:r>
          </a:p>
          <a:p>
            <a:pPr marL="571500" indent="-571500">
              <a:buFont typeface="Arial" panose="020B0604020202020204" pitchFamily="34" charset="0"/>
              <a:buChar char="•"/>
            </a:pPr>
            <a:r>
              <a:rPr lang="en-GB" sz="2800" dirty="0" smtClean="0">
                <a:cs typeface="Narkisim" pitchFamily="34" charset="-79"/>
              </a:rPr>
              <a:t>Investment in infrastructure</a:t>
            </a:r>
          </a:p>
          <a:p>
            <a:pPr marL="571500" indent="-571500">
              <a:buFont typeface="Arial" panose="020B0604020202020204" pitchFamily="34" charset="0"/>
              <a:buChar char="•"/>
            </a:pPr>
            <a:r>
              <a:rPr lang="en-GB" sz="2800" dirty="0" smtClean="0">
                <a:cs typeface="Narkisim" pitchFamily="34" charset="-79"/>
              </a:rPr>
              <a:t>New jobs</a:t>
            </a:r>
            <a:endParaRPr lang="en-GB" sz="2800" dirty="0">
              <a:cs typeface="Narkisim" pitchFamily="34" charset="-79"/>
            </a:endParaRPr>
          </a:p>
        </p:txBody>
      </p:sp>
      <mc:AlternateContent xmlns:mc="http://schemas.openxmlformats.org/markup-compatibility/2006" xmlns:p14="http://schemas.microsoft.com/office/powerpoint/2010/main">
        <mc:Choice Requires="p14">
          <p:contentPart p14:bwMode="auto" r:id="rId2">
            <p14:nvContentPartPr>
              <p14:cNvPr id="7" name="Ink 6"/>
              <p14:cNvContentPartPr/>
              <p14:nvPr/>
            </p14:nvContentPartPr>
            <p14:xfrm>
              <a:off x="418552" y="2619183"/>
              <a:ext cx="360" cy="360"/>
            </p14:xfrm>
          </p:contentPart>
        </mc:Choice>
        <mc:Fallback xmlns="">
          <p:pic>
            <p:nvPicPr>
              <p:cNvPr id="7" name="Ink 6"/>
              <p:cNvPicPr/>
              <p:nvPr/>
            </p:nvPicPr>
            <p:blipFill>
              <a:blip r:embed="rId7"/>
              <a:stretch>
                <a:fillRect/>
              </a:stretch>
            </p:blipFill>
            <p:spPr>
              <a:xfrm>
                <a:off x="406672" y="2607303"/>
                <a:ext cx="2412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1" name="Ink 10"/>
              <p14:cNvContentPartPr/>
              <p14:nvPr/>
            </p14:nvContentPartPr>
            <p14:xfrm>
              <a:off x="1038472" y="1255503"/>
              <a:ext cx="31320" cy="360"/>
            </p14:xfrm>
          </p:contentPart>
        </mc:Choice>
        <mc:Fallback xmlns="">
          <p:pic>
            <p:nvPicPr>
              <p:cNvPr id="11" name="Ink 10"/>
              <p:cNvPicPr/>
              <p:nvPr/>
            </p:nvPicPr>
            <p:blipFill>
              <a:blip r:embed="rId9"/>
              <a:stretch>
                <a:fillRect/>
              </a:stretch>
            </p:blipFill>
            <p:spPr>
              <a:xfrm>
                <a:off x="1026592" y="1243623"/>
                <a:ext cx="55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4" name="Ink 13"/>
              <p14:cNvContentPartPr/>
              <p14:nvPr/>
            </p14:nvContentPartPr>
            <p14:xfrm>
              <a:off x="1007512" y="3177183"/>
              <a:ext cx="360" cy="360"/>
            </p14:xfrm>
          </p:contentPart>
        </mc:Choice>
        <mc:Fallback xmlns="">
          <p:pic>
            <p:nvPicPr>
              <p:cNvPr id="14" name="Ink 13"/>
              <p:cNvPicPr/>
              <p:nvPr/>
            </p:nvPicPr>
            <p:blipFill>
              <a:blip r:embed="rId13"/>
              <a:stretch>
                <a:fillRect/>
              </a:stretch>
            </p:blipFill>
            <p:spPr>
              <a:xfrm>
                <a:off x="995632" y="3165303"/>
                <a:ext cx="24120" cy="24120"/>
              </a:xfrm>
              <a:prstGeom prst="rect">
                <a:avLst/>
              </a:prstGeom>
            </p:spPr>
          </p:pic>
        </mc:Fallback>
      </mc:AlternateContent>
      <p:pic>
        <p:nvPicPr>
          <p:cNvPr id="10" name="Picture 9"/>
          <p:cNvPicPr>
            <a:picLocks noChangeAspect="1"/>
          </p:cNvPicPr>
          <p:nvPr/>
        </p:nvPicPr>
        <p:blipFill>
          <a:blip r:embed="rId14"/>
          <a:stretch>
            <a:fillRect/>
          </a:stretch>
        </p:blipFill>
        <p:spPr>
          <a:xfrm>
            <a:off x="6046429" y="3487036"/>
            <a:ext cx="6029740" cy="3397159"/>
          </a:xfrm>
          <a:prstGeom prst="rect">
            <a:avLst/>
          </a:prstGeom>
        </p:spPr>
      </p:pic>
      <p:sp>
        <p:nvSpPr>
          <p:cNvPr id="13" name="TextBox 12"/>
          <p:cNvSpPr txBox="1"/>
          <p:nvPr/>
        </p:nvSpPr>
        <p:spPr>
          <a:xfrm>
            <a:off x="321972" y="4237149"/>
            <a:ext cx="5203065" cy="2308324"/>
          </a:xfrm>
          <a:prstGeom prst="rect">
            <a:avLst/>
          </a:prstGeom>
          <a:solidFill>
            <a:srgbClr val="FF0000"/>
          </a:solidFill>
        </p:spPr>
        <p:txBody>
          <a:bodyPr wrap="square" rtlCol="0">
            <a:spAutoFit/>
          </a:bodyPr>
          <a:lstStyle/>
          <a:p>
            <a:pPr algn="ctr"/>
            <a:r>
              <a:rPr lang="en-GB" sz="4800" dirty="0" smtClean="0"/>
              <a:t>Mark you exam question using green pen.</a:t>
            </a:r>
            <a:endParaRPr lang="en-GB" sz="4800" dirty="0"/>
          </a:p>
        </p:txBody>
      </p:sp>
      <p:cxnSp>
        <p:nvCxnSpPr>
          <p:cNvPr id="16" name="Straight Arrow Connector 15"/>
          <p:cNvCxnSpPr/>
          <p:nvPr/>
        </p:nvCxnSpPr>
        <p:spPr>
          <a:xfrm flipV="1">
            <a:off x="4984124" y="4881093"/>
            <a:ext cx="1815921" cy="304522"/>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0876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67608" y="476672"/>
            <a:ext cx="7633742" cy="1492132"/>
          </a:xfrm>
        </p:spPr>
        <p:txBody>
          <a:bodyPr/>
          <a:lstStyle/>
          <a:p>
            <a:pPr algn="ctr"/>
            <a:r>
              <a:rPr lang="en-GB" dirty="0" smtClean="0"/>
              <a:t>Exam question (2016 paper)</a:t>
            </a:r>
            <a:endParaRPr lang="en-GB" dirty="0"/>
          </a:p>
        </p:txBody>
      </p:sp>
      <p:pic>
        <p:nvPicPr>
          <p:cNvPr id="4" name="Picture 3"/>
          <p:cNvPicPr>
            <a:picLocks noChangeAspect="1"/>
          </p:cNvPicPr>
          <p:nvPr/>
        </p:nvPicPr>
        <p:blipFill rotWithShape="1">
          <a:blip r:embed="rId2"/>
          <a:srcRect l="24800" t="18501" r="24800" b="36140"/>
          <a:stretch/>
        </p:blipFill>
        <p:spPr>
          <a:xfrm>
            <a:off x="1735267" y="1654176"/>
            <a:ext cx="8466083" cy="4762172"/>
          </a:xfrm>
          <a:prstGeom prst="rect">
            <a:avLst/>
          </a:prstGeom>
        </p:spPr>
      </p:pic>
      <p:pic>
        <p:nvPicPr>
          <p:cNvPr id="5" name="Picture 4" descr="construct.gif">
            <a:hlinkClick r:id="" action="ppaction://noaction"/>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920000">
            <a:off x="2332773" y="105235"/>
            <a:ext cx="1119187"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33057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85997"/>
            <a:ext cx="10515600" cy="1325563"/>
          </a:xfrm>
        </p:spPr>
        <p:txBody>
          <a:bodyPr>
            <a:normAutofit/>
          </a:bodyPr>
          <a:lstStyle/>
          <a:p>
            <a:r>
              <a:rPr lang="en-GB" sz="6000" u="sng" dirty="0" smtClean="0">
                <a:latin typeface="Aharoni" panose="02010803020104030203" pitchFamily="2" charset="-79"/>
                <a:cs typeface="Aharoni" panose="02010803020104030203" pitchFamily="2" charset="-79"/>
              </a:rPr>
              <a:t>Word consciousness  </a:t>
            </a:r>
            <a:endParaRPr lang="en-GB" sz="6000" u="sng" dirty="0">
              <a:latin typeface="Aharoni" panose="02010803020104030203" pitchFamily="2" charset="-79"/>
              <a:cs typeface="Aharoni" panose="02010803020104030203" pitchFamily="2" charset="-79"/>
            </a:endParaRPr>
          </a:p>
        </p:txBody>
      </p:sp>
      <p:sp>
        <p:nvSpPr>
          <p:cNvPr id="5" name="Content Placeholder 4"/>
          <p:cNvSpPr>
            <a:spLocks noGrp="1"/>
          </p:cNvSpPr>
          <p:nvPr>
            <p:ph idx="1"/>
          </p:nvPr>
        </p:nvSpPr>
        <p:spPr>
          <a:xfrm>
            <a:off x="617630" y="2442916"/>
            <a:ext cx="10515600" cy="2806701"/>
          </a:xfrm>
        </p:spPr>
        <p:txBody>
          <a:bodyPr>
            <a:normAutofit/>
          </a:bodyPr>
          <a:lstStyle/>
          <a:p>
            <a:pPr marL="0" indent="0">
              <a:buNone/>
            </a:pPr>
            <a:r>
              <a:rPr lang="en-GB" sz="4000" b="1" dirty="0">
                <a:latin typeface="Bradley Hand ITC" panose="03070402050302030203" pitchFamily="66" charset="0"/>
              </a:rPr>
              <a:t>S</a:t>
            </a:r>
            <a:r>
              <a:rPr lang="en-GB" sz="4000" b="1" dirty="0" smtClean="0">
                <a:latin typeface="Bradley Hand ITC" panose="03070402050302030203" pitchFamily="66" charset="0"/>
              </a:rPr>
              <a:t>omething </a:t>
            </a:r>
            <a:r>
              <a:rPr lang="en-GB" sz="4000" b="1" dirty="0">
                <a:latin typeface="Bradley Hand ITC" panose="03070402050302030203" pitchFamily="66" charset="0"/>
              </a:rPr>
              <a:t>left or handed down by a predecessor</a:t>
            </a:r>
          </a:p>
          <a:p>
            <a:endParaRPr lang="en-GB" sz="4000" b="1" dirty="0">
              <a:latin typeface="Bradley Hand ITC" panose="03070402050302030203" pitchFamily="66" charset="0"/>
            </a:endParaRPr>
          </a:p>
        </p:txBody>
      </p:sp>
      <p:pic>
        <p:nvPicPr>
          <p:cNvPr id="7" name="Picture 6"/>
          <p:cNvPicPr>
            <a:picLocks noChangeAspect="1"/>
          </p:cNvPicPr>
          <p:nvPr/>
        </p:nvPicPr>
        <p:blipFill>
          <a:blip r:embed="rId2"/>
          <a:stretch>
            <a:fillRect/>
          </a:stretch>
        </p:blipFill>
        <p:spPr>
          <a:xfrm>
            <a:off x="386365" y="1036391"/>
            <a:ext cx="3238500" cy="1409700"/>
          </a:xfrm>
          <a:prstGeom prst="rect">
            <a:avLst/>
          </a:prstGeom>
        </p:spPr>
      </p:pic>
      <p:sp>
        <p:nvSpPr>
          <p:cNvPr id="6" name="TextBox 5"/>
          <p:cNvSpPr txBox="1"/>
          <p:nvPr/>
        </p:nvSpPr>
        <p:spPr>
          <a:xfrm>
            <a:off x="386365" y="3519690"/>
            <a:ext cx="11230377" cy="2554545"/>
          </a:xfrm>
          <a:prstGeom prst="rect">
            <a:avLst/>
          </a:prstGeom>
          <a:solidFill>
            <a:schemeClr val="accent1">
              <a:lumMod val="40000"/>
              <a:lumOff val="60000"/>
            </a:schemeClr>
          </a:solidFill>
        </p:spPr>
        <p:txBody>
          <a:bodyPr wrap="square" rtlCol="0">
            <a:spAutoFit/>
          </a:bodyPr>
          <a:lstStyle/>
          <a:p>
            <a:r>
              <a:rPr lang="en-GB" sz="4000" b="1" dirty="0" smtClean="0"/>
              <a:t>Ethical </a:t>
            </a:r>
            <a:r>
              <a:rPr lang="en-GB" sz="4000" b="1" dirty="0"/>
              <a:t>issue</a:t>
            </a:r>
            <a:r>
              <a:rPr lang="en-GB" sz="4000" dirty="0"/>
              <a:t>. A problem or situation that requires a person or organization to choose between alternatives that must be evaluated as right (</a:t>
            </a:r>
            <a:r>
              <a:rPr lang="en-GB" sz="4000" b="1" dirty="0"/>
              <a:t>ethical</a:t>
            </a:r>
            <a:r>
              <a:rPr lang="en-GB" sz="4000" dirty="0"/>
              <a:t>) or wrong (unethical).</a:t>
            </a:r>
          </a:p>
        </p:txBody>
      </p:sp>
    </p:spTree>
    <p:extLst>
      <p:ext uri="{BB962C8B-B14F-4D97-AF65-F5344CB8AC3E}">
        <p14:creationId xmlns:p14="http://schemas.microsoft.com/office/powerpoint/2010/main" val="3806791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423592" y="2801736"/>
            <a:ext cx="7416824" cy="854968"/>
          </a:xfrm>
        </p:spPr>
        <p:txBody>
          <a:bodyPr>
            <a:noAutofit/>
          </a:bodyPr>
          <a:lstStyle/>
          <a:p>
            <a:pPr algn="ctr"/>
            <a:r>
              <a:rPr lang="en-GB" sz="3200" u="sng" dirty="0"/>
              <a:t>Negatives</a:t>
            </a:r>
            <a:r>
              <a:rPr lang="en-GB" sz="3200" dirty="0"/>
              <a:t> of hosting a major sporting event</a:t>
            </a:r>
          </a:p>
        </p:txBody>
      </p:sp>
      <p:sp>
        <p:nvSpPr>
          <p:cNvPr id="5" name="Cloud 4"/>
          <p:cNvSpPr/>
          <p:nvPr/>
        </p:nvSpPr>
        <p:spPr>
          <a:xfrm>
            <a:off x="2423593" y="2440370"/>
            <a:ext cx="7344815" cy="1722088"/>
          </a:xfrm>
          <a:prstGeom prst="cloud">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2628452" y="47180"/>
            <a:ext cx="1872208" cy="1200329"/>
          </a:xfrm>
          <a:prstGeom prst="rect">
            <a:avLst/>
          </a:prstGeom>
          <a:noFill/>
        </p:spPr>
        <p:txBody>
          <a:bodyPr wrap="square" rtlCol="0">
            <a:spAutoFit/>
          </a:bodyPr>
          <a:lstStyle/>
          <a:p>
            <a:r>
              <a:rPr lang="en-GB" dirty="0"/>
              <a:t>Bidding to host can be expensive and you may not win. </a:t>
            </a:r>
          </a:p>
        </p:txBody>
      </p:sp>
      <p:sp>
        <p:nvSpPr>
          <p:cNvPr id="7" name="TextBox 6"/>
          <p:cNvSpPr txBox="1"/>
          <p:nvPr/>
        </p:nvSpPr>
        <p:spPr>
          <a:xfrm>
            <a:off x="8040216" y="223023"/>
            <a:ext cx="1872208" cy="923330"/>
          </a:xfrm>
          <a:prstGeom prst="rect">
            <a:avLst/>
          </a:prstGeom>
          <a:noFill/>
        </p:spPr>
        <p:txBody>
          <a:bodyPr wrap="square" rtlCol="0">
            <a:spAutoFit/>
          </a:bodyPr>
          <a:lstStyle/>
          <a:p>
            <a:r>
              <a:rPr lang="en-GB" dirty="0"/>
              <a:t>The event can cost more than the money raised </a:t>
            </a:r>
          </a:p>
        </p:txBody>
      </p:sp>
      <p:sp>
        <p:nvSpPr>
          <p:cNvPr id="10" name="TextBox 9"/>
          <p:cNvSpPr txBox="1"/>
          <p:nvPr/>
        </p:nvSpPr>
        <p:spPr>
          <a:xfrm>
            <a:off x="7462728" y="4047330"/>
            <a:ext cx="2808311" cy="923330"/>
          </a:xfrm>
          <a:prstGeom prst="rect">
            <a:avLst/>
          </a:prstGeom>
          <a:noFill/>
        </p:spPr>
        <p:txBody>
          <a:bodyPr wrap="square" rtlCol="0">
            <a:spAutoFit/>
          </a:bodyPr>
          <a:lstStyle/>
          <a:p>
            <a:r>
              <a:rPr lang="en-GB" dirty="0"/>
              <a:t>Can have a negative effect on the country if the event is not run properly.</a:t>
            </a:r>
          </a:p>
        </p:txBody>
      </p:sp>
      <p:sp>
        <p:nvSpPr>
          <p:cNvPr id="11" name="TextBox 10"/>
          <p:cNvSpPr txBox="1"/>
          <p:nvPr/>
        </p:nvSpPr>
        <p:spPr>
          <a:xfrm>
            <a:off x="2312338" y="4001840"/>
            <a:ext cx="1872208" cy="923330"/>
          </a:xfrm>
          <a:prstGeom prst="rect">
            <a:avLst/>
          </a:prstGeom>
          <a:noFill/>
        </p:spPr>
        <p:txBody>
          <a:bodyPr wrap="square" rtlCol="0">
            <a:spAutoFit/>
          </a:bodyPr>
          <a:lstStyle/>
          <a:p>
            <a:r>
              <a:rPr lang="en-GB" dirty="0"/>
              <a:t>Facilities can end up not being used after the event.</a:t>
            </a:r>
          </a:p>
        </p:txBody>
      </p:sp>
      <p:pic>
        <p:nvPicPr>
          <p:cNvPr id="1026" name="Picture 2" descr="http://i.guim.co.uk/static/w-460/h--/q-95/sys-images/Guardian/About/General/2012/7/31/1343727904249/Paris-Olympic-bid-00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1315853"/>
            <a:ext cx="1974726" cy="11848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profit loss"/>
          <p:cNvPicPr>
            <a:picLocks noChangeAspect="1" noChangeArrowheads="1"/>
          </p:cNvPicPr>
          <p:nvPr/>
        </p:nvPicPr>
        <p:blipFill rotWithShape="1">
          <a:blip r:embed="rId3">
            <a:extLst>
              <a:ext uri="{28A0092B-C50C-407E-A947-70E740481C1C}">
                <a14:useLocalDpi xmlns:a14="http://schemas.microsoft.com/office/drawing/2010/main" val="0"/>
              </a:ext>
            </a:extLst>
          </a:blip>
          <a:srcRect l="12030" t="17769" r="16201" b="14987"/>
          <a:stretch/>
        </p:blipFill>
        <p:spPr bwMode="auto">
          <a:xfrm>
            <a:off x="8040216" y="1113479"/>
            <a:ext cx="1800200" cy="125854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media4.s-nbcnews.com/j/MSNBC/Components/Slideshows/_production/ss-140221-Olympic-venues-now/today-oly-venue-1402123.blocks_desktop_mediu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2339" y="4970661"/>
            <a:ext cx="2325755" cy="174431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cdn.citylab.com/media/img/citylab/legacy/2013/06/18/brazil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10473" y="5160313"/>
            <a:ext cx="2259687" cy="155466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871865" y="4236982"/>
            <a:ext cx="1903545" cy="923330"/>
          </a:xfrm>
          <a:prstGeom prst="rect">
            <a:avLst/>
          </a:prstGeom>
        </p:spPr>
        <p:txBody>
          <a:bodyPr wrap="square">
            <a:spAutoFit/>
          </a:bodyPr>
          <a:lstStyle/>
          <a:p>
            <a:pPr algn="ctr"/>
            <a:r>
              <a:rPr lang="en-GB" dirty="0">
                <a:hlinkClick r:id="rId6"/>
              </a:rPr>
              <a:t>https://www.youtube.com/watch?v=CEqhwlFiF5E</a:t>
            </a:r>
            <a:r>
              <a:rPr lang="en-GB" dirty="0"/>
              <a:t> </a:t>
            </a:r>
          </a:p>
        </p:txBody>
      </p:sp>
      <p:pic>
        <p:nvPicPr>
          <p:cNvPr id="13" name="Picture 3" descr="construct.gif">
            <a:hlinkClick r:id="rId7" action="ppaction://hlinksldjump"/>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19017171">
            <a:off x="4813307" y="207501"/>
            <a:ext cx="962596" cy="962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96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fade">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nodeType="withEffect">
                                  <p:stCondLst>
                                    <p:cond delay="0"/>
                                  </p:stCondLst>
                                  <p:childTnLst>
                                    <p:set>
                                      <p:cBhvr>
                                        <p:cTn id="17" dur="1" fill="hold">
                                          <p:stCondLst>
                                            <p:cond delay="0"/>
                                          </p:stCondLst>
                                        </p:cTn>
                                        <p:tgtEl>
                                          <p:spTgt spid="1032"/>
                                        </p:tgtEl>
                                        <p:attrNameLst>
                                          <p:attrName>style.visibility</p:attrName>
                                        </p:attrNameLst>
                                      </p:cBhvr>
                                      <p:to>
                                        <p:strVal val="visible"/>
                                      </p:to>
                                    </p:set>
                                    <p:animEffect transition="in" filter="fade">
                                      <p:cBhvr>
                                        <p:cTn id="18" dur="500"/>
                                        <p:tgtEl>
                                          <p:spTgt spid="103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par>
                                <p:cTn id="24" presetID="10" presetClass="entr" presetSubtype="0" fill="hold" nodeType="withEffect">
                                  <p:stCondLst>
                                    <p:cond delay="0"/>
                                  </p:stCondLst>
                                  <p:childTnLst>
                                    <p:set>
                                      <p:cBhvr>
                                        <p:cTn id="25" dur="1" fill="hold">
                                          <p:stCondLst>
                                            <p:cond delay="0"/>
                                          </p:stCondLst>
                                        </p:cTn>
                                        <p:tgtEl>
                                          <p:spTgt spid="1036"/>
                                        </p:tgtEl>
                                        <p:attrNameLst>
                                          <p:attrName>style.visibility</p:attrName>
                                        </p:attrNameLst>
                                      </p:cBhvr>
                                      <p:to>
                                        <p:strVal val="visible"/>
                                      </p:to>
                                    </p:set>
                                    <p:animEffect transition="in" filter="fade">
                                      <p:cBhvr>
                                        <p:cTn id="26" dur="500"/>
                                        <p:tgtEl>
                                          <p:spTgt spid="10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0895" y="214691"/>
            <a:ext cx="8229600" cy="852704"/>
          </a:xfrm>
        </p:spPr>
        <p:txBody>
          <a:bodyPr>
            <a:normAutofit fontScale="90000"/>
          </a:bodyPr>
          <a:lstStyle/>
          <a:p>
            <a:r>
              <a:rPr lang="en-GB" dirty="0" smtClean="0">
                <a:latin typeface="Comic Sans MS" panose="030F0702030302020204" pitchFamily="66" charset="0"/>
              </a:rPr>
              <a:t>Draw backs of hosting a major sporting event </a:t>
            </a:r>
            <a:endParaRPr lang="en-GB" dirty="0">
              <a:latin typeface="Comic Sans MS" panose="030F0702030302020204" pitchFamily="66" charset="0"/>
            </a:endParaRPr>
          </a:p>
        </p:txBody>
      </p:sp>
      <p:sp>
        <p:nvSpPr>
          <p:cNvPr id="3" name="Content Placeholder 2"/>
          <p:cNvSpPr>
            <a:spLocks noGrp="1"/>
          </p:cNvSpPr>
          <p:nvPr>
            <p:ph idx="1"/>
          </p:nvPr>
        </p:nvSpPr>
        <p:spPr>
          <a:xfrm>
            <a:off x="621792" y="1275008"/>
            <a:ext cx="11106912" cy="5049592"/>
          </a:xfrm>
        </p:spPr>
        <p:txBody>
          <a:bodyPr>
            <a:normAutofit fontScale="85000" lnSpcReduction="10000"/>
          </a:bodyPr>
          <a:lstStyle/>
          <a:p>
            <a:r>
              <a:rPr lang="en-GB" dirty="0" smtClean="0">
                <a:latin typeface="Comic Sans MS" panose="030F0702030302020204" pitchFamily="66" charset="0"/>
              </a:rPr>
              <a:t>Soaring costs and potential debt (Montreal, ‘76) – Games estimated to cost ~£20bn – 10 times more than originally estimated!</a:t>
            </a:r>
          </a:p>
          <a:p>
            <a:r>
              <a:rPr lang="en-GB" dirty="0" smtClean="0">
                <a:latin typeface="Comic Sans MS" panose="030F0702030302020204" pitchFamily="66" charset="0"/>
              </a:rPr>
              <a:t>Rising council tax bills for local people.</a:t>
            </a:r>
          </a:p>
          <a:p>
            <a:r>
              <a:rPr lang="en-GB" dirty="0" smtClean="0">
                <a:latin typeface="Comic Sans MS" panose="030F0702030302020204" pitchFamily="66" charset="0"/>
              </a:rPr>
              <a:t>Lack of long-term job opportunities.</a:t>
            </a:r>
          </a:p>
          <a:p>
            <a:r>
              <a:rPr lang="en-GB" dirty="0" smtClean="0">
                <a:latin typeface="Comic Sans MS" panose="030F0702030302020204" pitchFamily="66" charset="0"/>
              </a:rPr>
              <a:t>Increased housing/rental prices – discriminates against local people.</a:t>
            </a:r>
          </a:p>
          <a:p>
            <a:r>
              <a:rPr lang="en-GB" dirty="0" smtClean="0">
                <a:latin typeface="Comic Sans MS" panose="030F0702030302020204" pitchFamily="66" charset="0"/>
              </a:rPr>
              <a:t>Focus on elitism rather than participation  - Paula Radcliffe.</a:t>
            </a:r>
          </a:p>
          <a:p>
            <a:r>
              <a:rPr lang="en-GB" dirty="0">
                <a:latin typeface="Comic Sans MS" panose="030F0702030302020204" pitchFamily="66" charset="0"/>
              </a:rPr>
              <a:t>W</a:t>
            </a:r>
            <a:r>
              <a:rPr lang="en-GB" dirty="0" smtClean="0">
                <a:latin typeface="Comic Sans MS" panose="030F0702030302020204" pitchFamily="66" charset="0"/>
              </a:rPr>
              <a:t>hile </a:t>
            </a:r>
            <a:r>
              <a:rPr lang="en-GB" dirty="0">
                <a:latin typeface="Comic Sans MS" panose="030F0702030302020204" pitchFamily="66" charset="0"/>
              </a:rPr>
              <a:t>hosting the event will help to promote one area of sport, others may suffer as a consequence </a:t>
            </a:r>
            <a:endParaRPr lang="en-GB" dirty="0" smtClean="0">
              <a:latin typeface="Comic Sans MS" panose="030F0702030302020204" pitchFamily="66" charset="0"/>
            </a:endParaRPr>
          </a:p>
          <a:p>
            <a:r>
              <a:rPr lang="en-GB" dirty="0" smtClean="0">
                <a:latin typeface="Comic Sans MS" panose="030F0702030302020204" pitchFamily="66" charset="0"/>
              </a:rPr>
              <a:t>Other regional areas experiencing limited/no direct benefits.</a:t>
            </a:r>
          </a:p>
          <a:p>
            <a:r>
              <a:rPr lang="en-GB" dirty="0" smtClean="0">
                <a:latin typeface="Comic Sans MS" panose="030F0702030302020204" pitchFamily="66" charset="0"/>
              </a:rPr>
              <a:t>Emphasis on Nationalism – result in discrimination.</a:t>
            </a:r>
          </a:p>
          <a:p>
            <a:r>
              <a:rPr lang="en-GB" dirty="0">
                <a:latin typeface="Comic Sans MS" panose="030F0702030302020204" pitchFamily="66" charset="0"/>
              </a:rPr>
              <a:t>F</a:t>
            </a:r>
            <a:r>
              <a:rPr lang="en-GB" dirty="0" smtClean="0">
                <a:latin typeface="Comic Sans MS" panose="030F0702030302020204" pitchFamily="66" charset="0"/>
              </a:rPr>
              <a:t>acilities </a:t>
            </a:r>
            <a:r>
              <a:rPr lang="en-GB" dirty="0">
                <a:latin typeface="Comic Sans MS" panose="030F0702030302020204" pitchFamily="66" charset="0"/>
              </a:rPr>
              <a:t>can end up not being used after the event if not planned properly </a:t>
            </a:r>
          </a:p>
          <a:p>
            <a:r>
              <a:rPr lang="en-GB" dirty="0">
                <a:latin typeface="Comic Sans MS" panose="030F0702030302020204" pitchFamily="66" charset="0"/>
              </a:rPr>
              <a:t>C</a:t>
            </a:r>
            <a:r>
              <a:rPr lang="en-GB" dirty="0" smtClean="0">
                <a:latin typeface="Comic Sans MS" panose="030F0702030302020204" pitchFamily="66" charset="0"/>
              </a:rPr>
              <a:t>an </a:t>
            </a:r>
            <a:r>
              <a:rPr lang="en-GB" dirty="0">
                <a:latin typeface="Comic Sans MS" panose="030F0702030302020204" pitchFamily="66" charset="0"/>
              </a:rPr>
              <a:t>have negative impact on the status of the country if event runs poorly/is disorganised 	</a:t>
            </a:r>
          </a:p>
          <a:p>
            <a:endParaRPr lang="en-GB" dirty="0" smtClean="0">
              <a:latin typeface="Comic Sans MS" panose="030F0702030302020204" pitchFamily="66" charset="0"/>
            </a:endParaRPr>
          </a:p>
        </p:txBody>
      </p:sp>
    </p:spTree>
    <p:extLst>
      <p:ext uri="{BB962C8B-B14F-4D97-AF65-F5344CB8AC3E}">
        <p14:creationId xmlns:p14="http://schemas.microsoft.com/office/powerpoint/2010/main" val="139102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dissolv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nodeType="clickEffect">
                                  <p:stCondLst>
                                    <p:cond delay="0"/>
                                  </p:stCondLst>
                                  <p:childTnLst>
                                    <p:set>
                                      <p:cBhvr rctx="PPT">
                                        <p:cTn id="16" dur="indefinite"/>
                                        <p:tgtEl>
                                          <p:spTgt spid="3">
                                            <p:txEl>
                                              <p:pRg st="0" end="0"/>
                                            </p:txEl>
                                          </p:spTgt>
                                        </p:tgtEl>
                                        <p:attrNameLst>
                                          <p:attrName>style.opacity</p:attrName>
                                        </p:attrNameLst>
                                      </p:cBhvr>
                                      <p:to>
                                        <p:strVal val="0.5"/>
                                      </p:to>
                                    </p:set>
                                    <p:animEffect filter="image" prLst="opacity: 0.5">
                                      <p:cBhvr rctx="IE">
                                        <p:cTn id="17" dur="indefinite"/>
                                        <p:tgtEl>
                                          <p:spTgt spid="3">
                                            <p:txEl>
                                              <p:pRg st="0" end="0"/>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dissolve">
                                      <p:cBhvr>
                                        <p:cTn id="20" dur="500"/>
                                        <p:tgtEl>
                                          <p:spTgt spid="3">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mph" presetSubtype="0" nodeType="clickEffect">
                                  <p:stCondLst>
                                    <p:cond delay="0"/>
                                  </p:stCondLst>
                                  <p:childTnLst>
                                    <p:set>
                                      <p:cBhvr rctx="PPT">
                                        <p:cTn id="24" dur="indefinite"/>
                                        <p:tgtEl>
                                          <p:spTgt spid="3">
                                            <p:txEl>
                                              <p:pRg st="1" end="1"/>
                                            </p:txEl>
                                          </p:spTgt>
                                        </p:tgtEl>
                                        <p:attrNameLst>
                                          <p:attrName>style.opacity</p:attrName>
                                        </p:attrNameLst>
                                      </p:cBhvr>
                                      <p:to>
                                        <p:strVal val="0.5"/>
                                      </p:to>
                                    </p:set>
                                    <p:animEffect filter="image" prLst="opacity: 0.5">
                                      <p:cBhvr rctx="IE">
                                        <p:cTn id="25" dur="indefinite"/>
                                        <p:tgtEl>
                                          <p:spTgt spid="3">
                                            <p:txEl>
                                              <p:pRg st="1" end="1"/>
                                            </p:txEl>
                                          </p:spTgt>
                                        </p:tgtEl>
                                      </p:cBhvr>
                                    </p:animEffect>
                                  </p:childTnLst>
                                </p:cTn>
                              </p:par>
                              <p:par>
                                <p:cTn id="26" presetID="9" presetClass="entr" presetSubtype="0" fill="hold" grpId="0" nodeType="with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dissolve">
                                      <p:cBhvr>
                                        <p:cTn id="28" dur="500"/>
                                        <p:tgtEl>
                                          <p:spTgt spid="3">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mph" presetSubtype="0" nodeType="clickEffect">
                                  <p:stCondLst>
                                    <p:cond delay="0"/>
                                  </p:stCondLst>
                                  <p:childTnLst>
                                    <p:set>
                                      <p:cBhvr rctx="PPT">
                                        <p:cTn id="32" dur="indefinite"/>
                                        <p:tgtEl>
                                          <p:spTgt spid="3">
                                            <p:txEl>
                                              <p:pRg st="2" end="2"/>
                                            </p:txEl>
                                          </p:spTgt>
                                        </p:tgtEl>
                                        <p:attrNameLst>
                                          <p:attrName>style.opacity</p:attrName>
                                        </p:attrNameLst>
                                      </p:cBhvr>
                                      <p:to>
                                        <p:strVal val="0.5"/>
                                      </p:to>
                                    </p:set>
                                    <p:animEffect filter="image" prLst="opacity: 0.5">
                                      <p:cBhvr rctx="IE">
                                        <p:cTn id="33" dur="indefinite"/>
                                        <p:tgtEl>
                                          <p:spTgt spid="3">
                                            <p:txEl>
                                              <p:pRg st="2" end="2"/>
                                            </p:txEl>
                                          </p:spTgt>
                                        </p:tgtEl>
                                      </p:cBhvr>
                                    </p:animEffect>
                                  </p:childTnLst>
                                </p:cTn>
                              </p:par>
                              <p:par>
                                <p:cTn id="34" presetID="9" presetClass="entr" presetSubtype="0" fill="hold" grpId="0" nodeType="withEffect">
                                  <p:stCondLst>
                                    <p:cond delay="0"/>
                                  </p:stCondLst>
                                  <p:childTnLst>
                                    <p:set>
                                      <p:cBhvr>
                                        <p:cTn id="35" dur="1" fill="hold">
                                          <p:stCondLst>
                                            <p:cond delay="0"/>
                                          </p:stCondLst>
                                        </p:cTn>
                                        <p:tgtEl>
                                          <p:spTgt spid="3">
                                            <p:txEl>
                                              <p:pRg st="3" end="3"/>
                                            </p:txEl>
                                          </p:spTgt>
                                        </p:tgtEl>
                                        <p:attrNameLst>
                                          <p:attrName>style.visibility</p:attrName>
                                        </p:attrNameLst>
                                      </p:cBhvr>
                                      <p:to>
                                        <p:strVal val="visible"/>
                                      </p:to>
                                    </p:set>
                                    <p:animEffect transition="in" filter="dissolve">
                                      <p:cBhvr>
                                        <p:cTn id="36" dur="500"/>
                                        <p:tgtEl>
                                          <p:spTgt spid="3">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mph" presetSubtype="0" nodeType="clickEffect">
                                  <p:stCondLst>
                                    <p:cond delay="0"/>
                                  </p:stCondLst>
                                  <p:childTnLst>
                                    <p:set>
                                      <p:cBhvr rctx="PPT">
                                        <p:cTn id="40" dur="indefinite"/>
                                        <p:tgtEl>
                                          <p:spTgt spid="3">
                                            <p:txEl>
                                              <p:pRg st="3" end="3"/>
                                            </p:txEl>
                                          </p:spTgt>
                                        </p:tgtEl>
                                        <p:attrNameLst>
                                          <p:attrName>style.opacity</p:attrName>
                                        </p:attrNameLst>
                                      </p:cBhvr>
                                      <p:to>
                                        <p:strVal val="0.5"/>
                                      </p:to>
                                    </p:set>
                                    <p:animEffect filter="image" prLst="opacity: 0.5">
                                      <p:cBhvr rctx="IE">
                                        <p:cTn id="41" dur="indefinite"/>
                                        <p:tgtEl>
                                          <p:spTgt spid="3">
                                            <p:txEl>
                                              <p:pRg st="3" end="3"/>
                                            </p:txEl>
                                          </p:spTgt>
                                        </p:tgtEl>
                                      </p:cBhvr>
                                    </p:animEffect>
                                  </p:childTnLst>
                                </p:cTn>
                              </p:par>
                              <p:par>
                                <p:cTn id="42" presetID="9" presetClass="entr" presetSubtype="0" fill="hold" grpId="0" nodeType="with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dissolve">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mph" presetSubtype="0" nodeType="clickEffect">
                                  <p:stCondLst>
                                    <p:cond delay="0"/>
                                  </p:stCondLst>
                                  <p:childTnLst>
                                    <p:set>
                                      <p:cBhvr rctx="PPT">
                                        <p:cTn id="48" dur="indefinite"/>
                                        <p:tgtEl>
                                          <p:spTgt spid="3">
                                            <p:txEl>
                                              <p:pRg st="4" end="4"/>
                                            </p:txEl>
                                          </p:spTgt>
                                        </p:tgtEl>
                                        <p:attrNameLst>
                                          <p:attrName>style.opacity</p:attrName>
                                        </p:attrNameLst>
                                      </p:cBhvr>
                                      <p:to>
                                        <p:strVal val="0.5"/>
                                      </p:to>
                                    </p:set>
                                    <p:animEffect filter="image" prLst="opacity: 0.5">
                                      <p:cBhvr rctx="IE">
                                        <p:cTn id="49" dur="indefinite"/>
                                        <p:tgtEl>
                                          <p:spTgt spid="3">
                                            <p:txEl>
                                              <p:pRg st="4" end="4"/>
                                            </p:txEl>
                                          </p:spTgt>
                                        </p:tgtEl>
                                      </p:cBhvr>
                                    </p:animEffect>
                                  </p:childTnLst>
                                </p:cTn>
                              </p:par>
                              <p:par>
                                <p:cTn id="50" presetID="9" presetClass="entr" presetSubtype="0" fill="hold" grpId="0" nodeType="withEffect">
                                  <p:stCondLst>
                                    <p:cond delay="0"/>
                                  </p:stCondLst>
                                  <p:childTnLst>
                                    <p:set>
                                      <p:cBhvr>
                                        <p:cTn id="51" dur="1" fill="hold">
                                          <p:stCondLst>
                                            <p:cond delay="0"/>
                                          </p:stCondLst>
                                        </p:cTn>
                                        <p:tgtEl>
                                          <p:spTgt spid="3">
                                            <p:txEl>
                                              <p:pRg st="5" end="5"/>
                                            </p:txEl>
                                          </p:spTgt>
                                        </p:tgtEl>
                                        <p:attrNameLst>
                                          <p:attrName>style.visibility</p:attrName>
                                        </p:attrNameLst>
                                      </p:cBhvr>
                                      <p:to>
                                        <p:strVal val="visible"/>
                                      </p:to>
                                    </p:set>
                                    <p:animEffect transition="in" filter="dissolve">
                                      <p:cBhvr>
                                        <p:cTn id="52" dur="500"/>
                                        <p:tgtEl>
                                          <p:spTgt spid="3">
                                            <p:txEl>
                                              <p:pRg st="5" end="5"/>
                                            </p:txEl>
                                          </p:spTgt>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3">
                                            <p:txEl>
                                              <p:pRg st="6" end="6"/>
                                            </p:txEl>
                                          </p:spTgt>
                                        </p:tgtEl>
                                        <p:attrNameLst>
                                          <p:attrName>style.visibility</p:attrName>
                                        </p:attrNameLst>
                                      </p:cBhvr>
                                      <p:to>
                                        <p:strVal val="visible"/>
                                      </p:to>
                                    </p:set>
                                    <p:animEffect transition="in" filter="dissolve">
                                      <p:cBhvr>
                                        <p:cTn id="55" dur="500"/>
                                        <p:tgtEl>
                                          <p:spTgt spid="3">
                                            <p:txEl>
                                              <p:pRg st="6" end="6"/>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mph" presetSubtype="0" nodeType="clickEffect">
                                  <p:stCondLst>
                                    <p:cond delay="0"/>
                                  </p:stCondLst>
                                  <p:childTnLst>
                                    <p:set>
                                      <p:cBhvr rctx="PPT">
                                        <p:cTn id="59" dur="indefinite"/>
                                        <p:tgtEl>
                                          <p:spTgt spid="3">
                                            <p:txEl>
                                              <p:pRg st="5" end="5"/>
                                            </p:txEl>
                                          </p:spTgt>
                                        </p:tgtEl>
                                        <p:attrNameLst>
                                          <p:attrName>style.opacity</p:attrName>
                                        </p:attrNameLst>
                                      </p:cBhvr>
                                      <p:to>
                                        <p:strVal val="0.5"/>
                                      </p:to>
                                    </p:set>
                                    <p:animEffect filter="image" prLst="opacity: 0.5">
                                      <p:cBhvr rctx="IE">
                                        <p:cTn id="60" dur="indefinite"/>
                                        <p:tgtEl>
                                          <p:spTgt spid="3">
                                            <p:txEl>
                                              <p:pRg st="5" end="5"/>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mph" presetSubtype="0" nodeType="clickEffect">
                                  <p:stCondLst>
                                    <p:cond delay="0"/>
                                  </p:stCondLst>
                                  <p:childTnLst>
                                    <p:set>
                                      <p:cBhvr rctx="PPT">
                                        <p:cTn id="64" dur="indefinite"/>
                                        <p:tgtEl>
                                          <p:spTgt spid="3">
                                            <p:txEl>
                                              <p:pRg st="6" end="6"/>
                                            </p:txEl>
                                          </p:spTgt>
                                        </p:tgtEl>
                                        <p:attrNameLst>
                                          <p:attrName>style.opacity</p:attrName>
                                        </p:attrNameLst>
                                      </p:cBhvr>
                                      <p:to>
                                        <p:strVal val="0.5"/>
                                      </p:to>
                                    </p:set>
                                    <p:animEffect filter="image" prLst="opacity: 0.5">
                                      <p:cBhvr rctx="IE">
                                        <p:cTn id="65" dur="indefinite"/>
                                        <p:tgtEl>
                                          <p:spTgt spid="3">
                                            <p:txEl>
                                              <p:pRg st="6" end="6"/>
                                            </p:txEl>
                                          </p:spTgt>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3">
                                            <p:txEl>
                                              <p:pRg st="7" end="7"/>
                                            </p:txEl>
                                          </p:spTgt>
                                        </p:tgtEl>
                                        <p:attrNameLst>
                                          <p:attrName>style.visibility</p:attrName>
                                        </p:attrNameLst>
                                      </p:cBhvr>
                                      <p:to>
                                        <p:strVal val="visible"/>
                                      </p:to>
                                    </p:set>
                                    <p:animEffect transition="in" filter="dissolve">
                                      <p:cBhvr>
                                        <p:cTn id="68" dur="500"/>
                                        <p:tgtEl>
                                          <p:spTgt spid="3">
                                            <p:txEl>
                                              <p:pRg st="7" end="7"/>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9" presetClass="entr" presetSubtype="0" fill="hold" grpId="0" nodeType="clickEffect">
                                  <p:stCondLst>
                                    <p:cond delay="0"/>
                                  </p:stCondLst>
                                  <p:childTnLst>
                                    <p:set>
                                      <p:cBhvr>
                                        <p:cTn id="72" dur="1" fill="hold">
                                          <p:stCondLst>
                                            <p:cond delay="0"/>
                                          </p:stCondLst>
                                        </p:cTn>
                                        <p:tgtEl>
                                          <p:spTgt spid="3">
                                            <p:txEl>
                                              <p:pRg st="8" end="8"/>
                                            </p:txEl>
                                          </p:spTgt>
                                        </p:tgtEl>
                                        <p:attrNameLst>
                                          <p:attrName>style.visibility</p:attrName>
                                        </p:attrNameLst>
                                      </p:cBhvr>
                                      <p:to>
                                        <p:strVal val="visible"/>
                                      </p:to>
                                    </p:set>
                                    <p:animEffect transition="in" filter="dissolve">
                                      <p:cBhvr>
                                        <p:cTn id="73" dur="500"/>
                                        <p:tgtEl>
                                          <p:spTgt spid="3">
                                            <p:txEl>
                                              <p:pRg st="8" end="8"/>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grpId="0" nodeType="clickEffect">
                                  <p:stCondLst>
                                    <p:cond delay="0"/>
                                  </p:stCondLst>
                                  <p:childTnLst>
                                    <p:set>
                                      <p:cBhvr>
                                        <p:cTn id="77" dur="1" fill="hold">
                                          <p:stCondLst>
                                            <p:cond delay="0"/>
                                          </p:stCondLst>
                                        </p:cTn>
                                        <p:tgtEl>
                                          <p:spTgt spid="3">
                                            <p:txEl>
                                              <p:pRg st="9" end="9"/>
                                            </p:txEl>
                                          </p:spTgt>
                                        </p:tgtEl>
                                        <p:attrNameLst>
                                          <p:attrName>style.visibility</p:attrName>
                                        </p:attrNameLst>
                                      </p:cBhvr>
                                      <p:to>
                                        <p:strVal val="visible"/>
                                      </p:to>
                                    </p:set>
                                    <p:animEffect transition="in" filter="dissolve">
                                      <p:cBhvr>
                                        <p:cTn id="78"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76872"/>
            <a:ext cx="11667744" cy="1656184"/>
          </a:xfrm>
        </p:spPr>
        <p:txBody>
          <a:bodyPr>
            <a:normAutofit fontScale="90000"/>
          </a:bodyPr>
          <a:lstStyle/>
          <a:p>
            <a:pPr algn="ctr"/>
            <a:r>
              <a:rPr lang="en-GB" sz="9800" dirty="0" smtClean="0">
                <a:latin typeface="Comic Sans MS" panose="030F0702030302020204" pitchFamily="66" charset="0"/>
              </a:rPr>
              <a:t>Do the benefits outweigh the drawbacks?</a:t>
            </a:r>
            <a:endParaRPr lang="en-GB" dirty="0">
              <a:latin typeface="Comic Sans MS" panose="030F0702030302020204" pitchFamily="66" charset="0"/>
            </a:endParaRPr>
          </a:p>
        </p:txBody>
      </p:sp>
    </p:spTree>
    <p:extLst>
      <p:ext uri="{BB962C8B-B14F-4D97-AF65-F5344CB8AC3E}">
        <p14:creationId xmlns:p14="http://schemas.microsoft.com/office/powerpoint/2010/main" val="3115760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sldjump"/>
          </p:cNvPr>
          <p:cNvPicPr>
            <a:picLocks noChangeAspect="1"/>
          </p:cNvPicPr>
          <p:nvPr/>
        </p:nvPicPr>
        <p:blipFill>
          <a:blip r:embed="rId4"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579540" y="5700153"/>
            <a:ext cx="856560" cy="856560"/>
          </a:xfrm>
          <a:prstGeom prst="rect">
            <a:avLst/>
          </a:prstGeom>
        </p:spPr>
      </p:pic>
      <p:graphicFrame>
        <p:nvGraphicFramePr>
          <p:cNvPr id="8" name="Table 7"/>
          <p:cNvGraphicFramePr>
            <a:graphicFrameLocks noGrp="1"/>
          </p:cNvGraphicFramePr>
          <p:nvPr>
            <p:extLst/>
          </p:nvPr>
        </p:nvGraphicFramePr>
        <p:xfrm>
          <a:off x="3414950" y="908721"/>
          <a:ext cx="5489362" cy="3732984"/>
        </p:xfrm>
        <a:graphic>
          <a:graphicData uri="http://schemas.openxmlformats.org/drawingml/2006/table">
            <a:tbl>
              <a:tblPr/>
              <a:tblGrid>
                <a:gridCol w="1837203"/>
                <a:gridCol w="1745946"/>
                <a:gridCol w="1906213"/>
              </a:tblGrid>
              <a:tr h="1146116">
                <a:tc>
                  <a:txBody>
                    <a:bodyPr/>
                    <a:lstStyle>
                      <a:lvl1pPr defTabSz="685800">
                        <a:lnSpc>
                          <a:spcPct val="90000"/>
                        </a:lnSpc>
                        <a:spcBef>
                          <a:spcPts val="750"/>
                        </a:spcBef>
                        <a:buFont typeface="Arial" charset="0"/>
                        <a:defRPr sz="1900">
                          <a:solidFill>
                            <a:schemeClr val="tx1"/>
                          </a:solidFill>
                          <a:latin typeface="Calibri" pitchFamily="34" charset="0"/>
                        </a:defRPr>
                      </a:lvl1pPr>
                      <a:lvl2pPr marL="742950" indent="-285750" defTabSz="685800">
                        <a:lnSpc>
                          <a:spcPct val="90000"/>
                        </a:lnSpc>
                        <a:spcBef>
                          <a:spcPts val="375"/>
                        </a:spcBef>
                        <a:buFont typeface="Arial" charset="0"/>
                        <a:defRPr sz="1600">
                          <a:solidFill>
                            <a:schemeClr val="tx1"/>
                          </a:solidFill>
                          <a:latin typeface="Calibri" pitchFamily="34" charset="0"/>
                        </a:defRPr>
                      </a:lvl2pPr>
                      <a:lvl3pPr marL="1143000" indent="-228600" defTabSz="685800">
                        <a:lnSpc>
                          <a:spcPct val="90000"/>
                        </a:lnSpc>
                        <a:spcBef>
                          <a:spcPts val="375"/>
                        </a:spcBef>
                        <a:buFont typeface="Arial" charset="0"/>
                        <a:defRPr sz="1300">
                          <a:solidFill>
                            <a:schemeClr val="tx1"/>
                          </a:solidFill>
                          <a:latin typeface="Calibri" pitchFamily="34" charset="0"/>
                        </a:defRPr>
                      </a:lvl3pPr>
                      <a:lvl4pPr marL="1600200" indent="-228600" defTabSz="685800">
                        <a:lnSpc>
                          <a:spcPct val="90000"/>
                        </a:lnSpc>
                        <a:spcBef>
                          <a:spcPts val="375"/>
                        </a:spcBef>
                        <a:buFont typeface="Arial" charset="0"/>
                        <a:defRPr sz="1100">
                          <a:solidFill>
                            <a:schemeClr val="tx1"/>
                          </a:solidFill>
                          <a:latin typeface="Calibri" pitchFamily="34" charset="0"/>
                        </a:defRPr>
                      </a:lvl4pPr>
                      <a:lvl5pPr marL="2057400" indent="-228600" defTabSz="685800">
                        <a:lnSpc>
                          <a:spcPct val="90000"/>
                        </a:lnSpc>
                        <a:spcBef>
                          <a:spcPts val="375"/>
                        </a:spcBef>
                        <a:buFont typeface="Arial"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Describe what the international element is.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70C0"/>
                    </a:solidFill>
                  </a:tcPr>
                </a:tc>
                <a:tc>
                  <a:txBody>
                    <a:bodyPr/>
                    <a:lstStyle>
                      <a:lvl1pPr defTabSz="685800">
                        <a:lnSpc>
                          <a:spcPct val="90000"/>
                        </a:lnSpc>
                        <a:spcBef>
                          <a:spcPts val="750"/>
                        </a:spcBef>
                        <a:buFont typeface="Arial" charset="0"/>
                        <a:defRPr sz="1900">
                          <a:solidFill>
                            <a:schemeClr val="tx1"/>
                          </a:solidFill>
                          <a:latin typeface="Calibri" pitchFamily="34" charset="0"/>
                        </a:defRPr>
                      </a:lvl1pPr>
                      <a:lvl2pPr marL="742950" indent="-285750" defTabSz="685800">
                        <a:lnSpc>
                          <a:spcPct val="90000"/>
                        </a:lnSpc>
                        <a:spcBef>
                          <a:spcPts val="375"/>
                        </a:spcBef>
                        <a:buFont typeface="Arial" charset="0"/>
                        <a:defRPr sz="1600">
                          <a:solidFill>
                            <a:schemeClr val="tx1"/>
                          </a:solidFill>
                          <a:latin typeface="Calibri" pitchFamily="34" charset="0"/>
                        </a:defRPr>
                      </a:lvl2pPr>
                      <a:lvl3pPr marL="1143000" indent="-228600" defTabSz="685800">
                        <a:lnSpc>
                          <a:spcPct val="90000"/>
                        </a:lnSpc>
                        <a:spcBef>
                          <a:spcPts val="375"/>
                        </a:spcBef>
                        <a:buFont typeface="Arial" charset="0"/>
                        <a:defRPr sz="1300">
                          <a:solidFill>
                            <a:schemeClr val="tx1"/>
                          </a:solidFill>
                          <a:latin typeface="Calibri" pitchFamily="34" charset="0"/>
                        </a:defRPr>
                      </a:lvl3pPr>
                      <a:lvl4pPr marL="1600200" indent="-228600" defTabSz="685800">
                        <a:lnSpc>
                          <a:spcPct val="90000"/>
                        </a:lnSpc>
                        <a:spcBef>
                          <a:spcPts val="375"/>
                        </a:spcBef>
                        <a:buFont typeface="Arial" charset="0"/>
                        <a:defRPr sz="1100">
                          <a:solidFill>
                            <a:schemeClr val="tx1"/>
                          </a:solidFill>
                          <a:latin typeface="Calibri" pitchFamily="34" charset="0"/>
                        </a:defRPr>
                      </a:lvl4pPr>
                      <a:lvl5pPr marL="2057400" indent="-228600" defTabSz="685800">
                        <a:lnSpc>
                          <a:spcPct val="90000"/>
                        </a:lnSpc>
                        <a:spcBef>
                          <a:spcPts val="375"/>
                        </a:spcBef>
                        <a:buFont typeface="Arial"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What is an Olympic legacy?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66"/>
                    </a:solidFill>
                  </a:tcPr>
                </a:tc>
                <a:tc>
                  <a:txBody>
                    <a:bodyPr/>
                    <a:lstStyle>
                      <a:lvl1pPr defTabSz="685800">
                        <a:lnSpc>
                          <a:spcPct val="90000"/>
                        </a:lnSpc>
                        <a:spcBef>
                          <a:spcPts val="750"/>
                        </a:spcBef>
                        <a:buFont typeface="Arial" charset="0"/>
                        <a:defRPr sz="1900">
                          <a:solidFill>
                            <a:schemeClr val="tx1"/>
                          </a:solidFill>
                          <a:latin typeface="Calibri" pitchFamily="34" charset="0"/>
                        </a:defRPr>
                      </a:lvl1pPr>
                      <a:lvl2pPr marL="742950" indent="-285750" defTabSz="685800">
                        <a:lnSpc>
                          <a:spcPct val="90000"/>
                        </a:lnSpc>
                        <a:spcBef>
                          <a:spcPts val="375"/>
                        </a:spcBef>
                        <a:buFont typeface="Arial" charset="0"/>
                        <a:defRPr sz="1600">
                          <a:solidFill>
                            <a:schemeClr val="tx1"/>
                          </a:solidFill>
                          <a:latin typeface="Calibri" pitchFamily="34" charset="0"/>
                        </a:defRPr>
                      </a:lvl2pPr>
                      <a:lvl3pPr marL="1143000" indent="-228600" defTabSz="685800">
                        <a:lnSpc>
                          <a:spcPct val="90000"/>
                        </a:lnSpc>
                        <a:spcBef>
                          <a:spcPts val="375"/>
                        </a:spcBef>
                        <a:buFont typeface="Arial" charset="0"/>
                        <a:defRPr sz="1300">
                          <a:solidFill>
                            <a:schemeClr val="tx1"/>
                          </a:solidFill>
                          <a:latin typeface="Calibri" pitchFamily="34" charset="0"/>
                        </a:defRPr>
                      </a:lvl3pPr>
                      <a:lvl4pPr marL="1600200" indent="-228600" defTabSz="685800">
                        <a:lnSpc>
                          <a:spcPct val="90000"/>
                        </a:lnSpc>
                        <a:spcBef>
                          <a:spcPts val="375"/>
                        </a:spcBef>
                        <a:buFont typeface="Arial" charset="0"/>
                        <a:defRPr sz="1100">
                          <a:solidFill>
                            <a:schemeClr val="tx1"/>
                          </a:solidFill>
                          <a:latin typeface="Calibri" pitchFamily="34" charset="0"/>
                        </a:defRPr>
                      </a:lvl4pPr>
                      <a:lvl5pPr marL="2057400" indent="-228600" defTabSz="685800">
                        <a:lnSpc>
                          <a:spcPct val="90000"/>
                        </a:lnSpc>
                        <a:spcBef>
                          <a:spcPts val="375"/>
                        </a:spcBef>
                        <a:buFont typeface="Arial"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Explain the benefits of an Olympic games for a city.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r>
              <a:tr h="1408086">
                <a:tc>
                  <a:txBody>
                    <a:bodyPr/>
                    <a:lstStyle>
                      <a:lvl1pPr>
                        <a:lnSpc>
                          <a:spcPct val="90000"/>
                        </a:lnSpc>
                        <a:spcBef>
                          <a:spcPts val="750"/>
                        </a:spcBef>
                        <a:buFont typeface="Arial" charset="0"/>
                        <a:defRPr sz="1900">
                          <a:solidFill>
                            <a:schemeClr val="tx1"/>
                          </a:solidFill>
                          <a:latin typeface="Calibri" pitchFamily="34" charset="0"/>
                        </a:defRPr>
                      </a:lvl1pPr>
                      <a:lvl2pPr marL="742950" indent="-285750">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defTabSz="4572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defTabSz="4572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defTabSz="4572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defTabSz="4572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What is the level of investment required for an Olympic games?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c>
                  <a:txBody>
                    <a:bodyPr/>
                    <a:lstStyle>
                      <a:lvl1pPr defTabSz="685800">
                        <a:lnSpc>
                          <a:spcPct val="90000"/>
                        </a:lnSpc>
                        <a:spcBef>
                          <a:spcPts val="750"/>
                        </a:spcBef>
                        <a:buFont typeface="Arial" charset="0"/>
                        <a:defRPr sz="1900">
                          <a:solidFill>
                            <a:schemeClr val="tx1"/>
                          </a:solidFill>
                          <a:latin typeface="Calibri" pitchFamily="34" charset="0"/>
                        </a:defRPr>
                      </a:lvl1pPr>
                      <a:lvl2pPr marL="742950" indent="-285750" defTabSz="685800">
                        <a:lnSpc>
                          <a:spcPct val="90000"/>
                        </a:lnSpc>
                        <a:spcBef>
                          <a:spcPts val="375"/>
                        </a:spcBef>
                        <a:buFont typeface="Arial" charset="0"/>
                        <a:defRPr sz="1600">
                          <a:solidFill>
                            <a:schemeClr val="tx1"/>
                          </a:solidFill>
                          <a:latin typeface="Calibri" pitchFamily="34" charset="0"/>
                        </a:defRPr>
                      </a:lvl2pPr>
                      <a:lvl3pPr marL="1143000" indent="-228600" defTabSz="685800">
                        <a:lnSpc>
                          <a:spcPct val="90000"/>
                        </a:lnSpc>
                        <a:spcBef>
                          <a:spcPts val="375"/>
                        </a:spcBef>
                        <a:buFont typeface="Arial" charset="0"/>
                        <a:defRPr sz="1300">
                          <a:solidFill>
                            <a:schemeClr val="tx1"/>
                          </a:solidFill>
                          <a:latin typeface="Calibri" pitchFamily="34" charset="0"/>
                        </a:defRPr>
                      </a:lvl3pPr>
                      <a:lvl4pPr marL="1600200" indent="-228600" defTabSz="685800">
                        <a:lnSpc>
                          <a:spcPct val="90000"/>
                        </a:lnSpc>
                        <a:spcBef>
                          <a:spcPts val="375"/>
                        </a:spcBef>
                        <a:buFont typeface="Arial" charset="0"/>
                        <a:defRPr sz="1100">
                          <a:solidFill>
                            <a:schemeClr val="tx1"/>
                          </a:solidFill>
                          <a:latin typeface="Calibri" pitchFamily="34" charset="0"/>
                        </a:defRPr>
                      </a:lvl4pPr>
                      <a:lvl5pPr marL="2057400" indent="-228600" defTabSz="685800">
                        <a:lnSpc>
                          <a:spcPct val="90000"/>
                        </a:lnSpc>
                        <a:spcBef>
                          <a:spcPts val="375"/>
                        </a:spcBef>
                        <a:buFont typeface="Arial"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Will an Olympic games attract good investment and why/how?</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66FF"/>
                    </a:solidFill>
                  </a:tcPr>
                </a:tc>
                <a:tc>
                  <a:txBody>
                    <a:bodyPr/>
                    <a:lstStyle>
                      <a:lvl1pPr>
                        <a:lnSpc>
                          <a:spcPct val="90000"/>
                        </a:lnSpc>
                        <a:spcBef>
                          <a:spcPts val="750"/>
                        </a:spcBef>
                        <a:buFont typeface="Arial" charset="0"/>
                        <a:defRPr sz="1900">
                          <a:solidFill>
                            <a:schemeClr val="tx1"/>
                          </a:solidFill>
                          <a:latin typeface="Calibri" pitchFamily="34" charset="0"/>
                        </a:defRPr>
                      </a:lvl1pPr>
                      <a:lvl2pPr marL="742950" indent="-285750">
                        <a:lnSpc>
                          <a:spcPct val="90000"/>
                        </a:lnSpc>
                        <a:spcBef>
                          <a:spcPts val="375"/>
                        </a:spcBef>
                        <a:buFont typeface="Arial" charset="0"/>
                        <a:defRPr sz="1600">
                          <a:solidFill>
                            <a:schemeClr val="tx1"/>
                          </a:solidFill>
                          <a:latin typeface="Calibri" pitchFamily="34" charset="0"/>
                        </a:defRPr>
                      </a:lvl2pPr>
                      <a:lvl3pPr marL="1143000" indent="-228600">
                        <a:lnSpc>
                          <a:spcPct val="90000"/>
                        </a:lnSpc>
                        <a:spcBef>
                          <a:spcPts val="375"/>
                        </a:spcBef>
                        <a:buFont typeface="Arial" charset="0"/>
                        <a:defRPr sz="1300">
                          <a:solidFill>
                            <a:schemeClr val="tx1"/>
                          </a:solidFill>
                          <a:latin typeface="Calibri" pitchFamily="34" charset="0"/>
                        </a:defRPr>
                      </a:lvl3pPr>
                      <a:lvl4pPr marL="1600200" indent="-228600">
                        <a:lnSpc>
                          <a:spcPct val="90000"/>
                        </a:lnSpc>
                        <a:spcBef>
                          <a:spcPts val="375"/>
                        </a:spcBef>
                        <a:buFont typeface="Arial" charset="0"/>
                        <a:defRPr sz="1100">
                          <a:solidFill>
                            <a:schemeClr val="tx1"/>
                          </a:solidFill>
                          <a:latin typeface="Calibri" pitchFamily="34" charset="0"/>
                        </a:defRPr>
                      </a:lvl4pPr>
                      <a:lvl5pPr marL="2057400" indent="-228600">
                        <a:lnSpc>
                          <a:spcPct val="90000"/>
                        </a:lnSpc>
                        <a:spcBef>
                          <a:spcPts val="375"/>
                        </a:spcBef>
                        <a:buFont typeface="Arial" charset="0"/>
                        <a:defRPr sz="1100">
                          <a:solidFill>
                            <a:schemeClr val="tx1"/>
                          </a:solidFill>
                          <a:latin typeface="Calibri" pitchFamily="34" charset="0"/>
                        </a:defRPr>
                      </a:lvl5pPr>
                      <a:lvl6pPr marL="2514600" indent="-228600" defTabSz="4572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defTabSz="4572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defTabSz="4572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defTabSz="4572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Give an example of how an Olympic games has created a legacy.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008000"/>
                    </a:solidFill>
                  </a:tcPr>
                </a:tc>
              </a:tr>
              <a:tr h="1178782">
                <a:tc>
                  <a:txBody>
                    <a:bodyPr/>
                    <a:lstStyle>
                      <a:lvl1pPr defTabSz="685800">
                        <a:lnSpc>
                          <a:spcPct val="90000"/>
                        </a:lnSpc>
                        <a:spcBef>
                          <a:spcPts val="750"/>
                        </a:spcBef>
                        <a:buFont typeface="Arial" charset="0"/>
                        <a:defRPr sz="1900">
                          <a:solidFill>
                            <a:schemeClr val="tx1"/>
                          </a:solidFill>
                          <a:latin typeface="Calibri" pitchFamily="34" charset="0"/>
                        </a:defRPr>
                      </a:lvl1pPr>
                      <a:lvl2pPr marL="742950" indent="-285750" defTabSz="685800">
                        <a:lnSpc>
                          <a:spcPct val="90000"/>
                        </a:lnSpc>
                        <a:spcBef>
                          <a:spcPts val="375"/>
                        </a:spcBef>
                        <a:buFont typeface="Arial" charset="0"/>
                        <a:defRPr sz="1600">
                          <a:solidFill>
                            <a:schemeClr val="tx1"/>
                          </a:solidFill>
                          <a:latin typeface="Calibri" pitchFamily="34" charset="0"/>
                        </a:defRPr>
                      </a:lvl2pPr>
                      <a:lvl3pPr marL="1143000" indent="-228600" defTabSz="685800">
                        <a:lnSpc>
                          <a:spcPct val="90000"/>
                        </a:lnSpc>
                        <a:spcBef>
                          <a:spcPts val="375"/>
                        </a:spcBef>
                        <a:buFont typeface="Arial" charset="0"/>
                        <a:defRPr sz="1300">
                          <a:solidFill>
                            <a:schemeClr val="tx1"/>
                          </a:solidFill>
                          <a:latin typeface="Calibri" pitchFamily="34" charset="0"/>
                        </a:defRPr>
                      </a:lvl3pPr>
                      <a:lvl4pPr marL="1600200" indent="-228600" defTabSz="685800">
                        <a:lnSpc>
                          <a:spcPct val="90000"/>
                        </a:lnSpc>
                        <a:spcBef>
                          <a:spcPts val="375"/>
                        </a:spcBef>
                        <a:buFont typeface="Arial" charset="0"/>
                        <a:defRPr sz="1100">
                          <a:solidFill>
                            <a:schemeClr val="tx1"/>
                          </a:solidFill>
                          <a:latin typeface="Calibri" pitchFamily="34" charset="0"/>
                        </a:defRPr>
                      </a:lvl4pPr>
                      <a:lvl5pPr marL="2057400" indent="-228600" defTabSz="685800">
                        <a:lnSpc>
                          <a:spcPct val="90000"/>
                        </a:lnSpc>
                        <a:spcBef>
                          <a:spcPts val="375"/>
                        </a:spcBef>
                        <a:buFont typeface="Arial"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What 3 things form a potential legacy?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0000"/>
                    </a:solidFill>
                  </a:tcPr>
                </a:tc>
                <a:tc>
                  <a:txBody>
                    <a:bodyPr/>
                    <a:lstStyle>
                      <a:lvl1pPr defTabSz="685800">
                        <a:lnSpc>
                          <a:spcPct val="90000"/>
                        </a:lnSpc>
                        <a:spcBef>
                          <a:spcPts val="750"/>
                        </a:spcBef>
                        <a:buFont typeface="Arial" charset="0"/>
                        <a:defRPr sz="1900">
                          <a:solidFill>
                            <a:schemeClr val="tx1"/>
                          </a:solidFill>
                          <a:latin typeface="Calibri" pitchFamily="34" charset="0"/>
                        </a:defRPr>
                      </a:lvl1pPr>
                      <a:lvl2pPr marL="742950" indent="-285750" defTabSz="685800">
                        <a:lnSpc>
                          <a:spcPct val="90000"/>
                        </a:lnSpc>
                        <a:spcBef>
                          <a:spcPts val="375"/>
                        </a:spcBef>
                        <a:buFont typeface="Arial" charset="0"/>
                        <a:defRPr sz="1600">
                          <a:solidFill>
                            <a:schemeClr val="tx1"/>
                          </a:solidFill>
                          <a:latin typeface="Calibri" pitchFamily="34" charset="0"/>
                        </a:defRPr>
                      </a:lvl2pPr>
                      <a:lvl3pPr marL="1143000" indent="-228600" defTabSz="685800">
                        <a:lnSpc>
                          <a:spcPct val="90000"/>
                        </a:lnSpc>
                        <a:spcBef>
                          <a:spcPts val="375"/>
                        </a:spcBef>
                        <a:buFont typeface="Arial" charset="0"/>
                        <a:defRPr sz="1300">
                          <a:solidFill>
                            <a:schemeClr val="tx1"/>
                          </a:solidFill>
                          <a:latin typeface="Calibri" pitchFamily="34" charset="0"/>
                        </a:defRPr>
                      </a:lvl3pPr>
                      <a:lvl4pPr marL="1600200" indent="-228600" defTabSz="685800">
                        <a:lnSpc>
                          <a:spcPct val="90000"/>
                        </a:lnSpc>
                        <a:spcBef>
                          <a:spcPts val="375"/>
                        </a:spcBef>
                        <a:buFont typeface="Arial" charset="0"/>
                        <a:defRPr sz="1100">
                          <a:solidFill>
                            <a:schemeClr val="tx1"/>
                          </a:solidFill>
                          <a:latin typeface="Calibri" pitchFamily="34" charset="0"/>
                        </a:defRPr>
                      </a:lvl4pPr>
                      <a:lvl5pPr marL="2057400" indent="-228600" defTabSz="685800">
                        <a:lnSpc>
                          <a:spcPct val="90000"/>
                        </a:lnSpc>
                        <a:spcBef>
                          <a:spcPts val="375"/>
                        </a:spcBef>
                        <a:buFont typeface="Arial"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bg1"/>
                          </a:solidFill>
                          <a:effectLst/>
                          <a:latin typeface="Calibri" pitchFamily="34" charset="0"/>
                        </a:rPr>
                        <a:t>What's a drawback of an Olympic games?</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660066"/>
                    </a:solidFill>
                  </a:tcPr>
                </a:tc>
                <a:tc>
                  <a:txBody>
                    <a:bodyPr/>
                    <a:lstStyle>
                      <a:lvl1pPr defTabSz="685800">
                        <a:lnSpc>
                          <a:spcPct val="90000"/>
                        </a:lnSpc>
                        <a:spcBef>
                          <a:spcPts val="750"/>
                        </a:spcBef>
                        <a:buFont typeface="Arial" charset="0"/>
                        <a:defRPr sz="1900">
                          <a:solidFill>
                            <a:schemeClr val="tx1"/>
                          </a:solidFill>
                          <a:latin typeface="Calibri" pitchFamily="34" charset="0"/>
                        </a:defRPr>
                      </a:lvl1pPr>
                      <a:lvl2pPr marL="742950" indent="-285750" defTabSz="685800">
                        <a:lnSpc>
                          <a:spcPct val="90000"/>
                        </a:lnSpc>
                        <a:spcBef>
                          <a:spcPts val="375"/>
                        </a:spcBef>
                        <a:buFont typeface="Arial" charset="0"/>
                        <a:defRPr sz="1600">
                          <a:solidFill>
                            <a:schemeClr val="tx1"/>
                          </a:solidFill>
                          <a:latin typeface="Calibri" pitchFamily="34" charset="0"/>
                        </a:defRPr>
                      </a:lvl2pPr>
                      <a:lvl3pPr marL="1143000" indent="-228600" defTabSz="685800">
                        <a:lnSpc>
                          <a:spcPct val="90000"/>
                        </a:lnSpc>
                        <a:spcBef>
                          <a:spcPts val="375"/>
                        </a:spcBef>
                        <a:buFont typeface="Arial" charset="0"/>
                        <a:defRPr sz="1300">
                          <a:solidFill>
                            <a:schemeClr val="tx1"/>
                          </a:solidFill>
                          <a:latin typeface="Calibri" pitchFamily="34" charset="0"/>
                        </a:defRPr>
                      </a:lvl3pPr>
                      <a:lvl4pPr marL="1600200" indent="-228600" defTabSz="685800">
                        <a:lnSpc>
                          <a:spcPct val="90000"/>
                        </a:lnSpc>
                        <a:spcBef>
                          <a:spcPts val="375"/>
                        </a:spcBef>
                        <a:buFont typeface="Arial" charset="0"/>
                        <a:defRPr sz="1100">
                          <a:solidFill>
                            <a:schemeClr val="tx1"/>
                          </a:solidFill>
                          <a:latin typeface="Calibri" pitchFamily="34" charset="0"/>
                        </a:defRPr>
                      </a:lvl4pPr>
                      <a:lvl5pPr marL="2057400" indent="-228600" defTabSz="685800">
                        <a:lnSpc>
                          <a:spcPct val="90000"/>
                        </a:lnSpc>
                        <a:spcBef>
                          <a:spcPts val="375"/>
                        </a:spcBef>
                        <a:buFont typeface="Arial" charset="0"/>
                        <a:defRPr sz="1100">
                          <a:solidFill>
                            <a:schemeClr val="tx1"/>
                          </a:solidFill>
                          <a:latin typeface="Calibri" pitchFamily="34" charset="0"/>
                        </a:defRPr>
                      </a:lvl5pPr>
                      <a:lvl6pPr marL="25146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6pPr>
                      <a:lvl7pPr marL="29718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7pPr>
                      <a:lvl8pPr marL="34290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8pPr>
                      <a:lvl9pPr marL="3886200" indent="-228600" defTabSz="685800" eaLnBrk="0" fontAlgn="base" hangingPunct="0">
                        <a:lnSpc>
                          <a:spcPct val="90000"/>
                        </a:lnSpc>
                        <a:spcBef>
                          <a:spcPts val="375"/>
                        </a:spcBef>
                        <a:spcAft>
                          <a:spcPct val="0"/>
                        </a:spcAft>
                        <a:buFont typeface="Arial" charset="0"/>
                        <a:defRPr sz="1100">
                          <a:solidFill>
                            <a:schemeClr val="tx1"/>
                          </a:solidFill>
                          <a:latin typeface="Calibri" pitchFamily="34" charset="0"/>
                        </a:defRPr>
                      </a:lvl9pPr>
                    </a:lstStyle>
                    <a:p>
                      <a:pPr marL="0" marR="0" lvl="0" indent="0" algn="ctr" defTabSz="685800" rtl="0" eaLnBrk="1" fontAlgn="base" latinLnBrk="0" hangingPunct="1">
                        <a:lnSpc>
                          <a:spcPct val="100000"/>
                        </a:lnSpc>
                        <a:spcBef>
                          <a:spcPct val="0"/>
                        </a:spcBef>
                        <a:spcAft>
                          <a:spcPct val="0"/>
                        </a:spcAft>
                        <a:buClrTx/>
                        <a:buSzTx/>
                        <a:buFontTx/>
                        <a:buNone/>
                        <a:tabLst/>
                      </a:pPr>
                      <a:r>
                        <a:rPr kumimoji="0" lang="en-US" altLang="en-US" sz="1600" b="1" i="0" u="none" strike="noStrike" cap="none" normalizeH="0" baseline="0" dirty="0" smtClean="0">
                          <a:ln>
                            <a:noFill/>
                          </a:ln>
                          <a:solidFill>
                            <a:schemeClr val="tx1"/>
                          </a:solidFill>
                          <a:effectLst/>
                          <a:latin typeface="Calibri" pitchFamily="34" charset="0"/>
                        </a:rPr>
                        <a:t>Could any city host an Olympic games and why?</a:t>
                      </a: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r>
            </a:tbl>
          </a:graphicData>
        </a:graphic>
      </p:graphicFrame>
      <p:sp>
        <p:nvSpPr>
          <p:cNvPr id="48163" name="TextBox 8"/>
          <p:cNvSpPr txBox="1">
            <a:spLocks noChangeArrowheads="1"/>
          </p:cNvSpPr>
          <p:nvPr/>
        </p:nvSpPr>
        <p:spPr bwMode="auto">
          <a:xfrm>
            <a:off x="2106434" y="245825"/>
            <a:ext cx="785495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algn="ctr"/>
            <a:r>
              <a:rPr lang="en-GB" altLang="en-US" sz="2800" b="1" u="sng" dirty="0"/>
              <a:t>Choose a colour / topic to answer:</a:t>
            </a:r>
            <a:endParaRPr lang="en-US" altLang="en-US" sz="2800" b="1" u="sng" dirty="0"/>
          </a:p>
        </p:txBody>
      </p:sp>
      <p:pic>
        <p:nvPicPr>
          <p:cNvPr id="48164" name="Picture 3" descr="review.gif">
            <a:hlinkClick r:id="rId5" action="ppaction://hlinksldjump"/>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2518903">
            <a:off x="2384955" y="262147"/>
            <a:ext cx="827088"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65" name="TextBox 1"/>
          <p:cNvSpPr txBox="1">
            <a:spLocks noChangeArrowheads="1"/>
          </p:cNvSpPr>
          <p:nvPr/>
        </p:nvSpPr>
        <p:spPr bwMode="auto">
          <a:xfrm>
            <a:off x="2106434" y="5226052"/>
            <a:ext cx="7473106"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r>
              <a:rPr lang="en-GB" altLang="en-US" sz="2400" b="1" u="sng" dirty="0"/>
              <a:t>Difficulty:</a:t>
            </a:r>
          </a:p>
          <a:p>
            <a:r>
              <a:rPr lang="en-GB" altLang="en-US" dirty="0"/>
              <a:t>BLUE	  RED	    PURPLE	    GREEN		  YELLOW</a:t>
            </a:r>
          </a:p>
        </p:txBody>
      </p:sp>
      <p:cxnSp>
        <p:nvCxnSpPr>
          <p:cNvPr id="6" name="Straight Arrow Connector 5"/>
          <p:cNvCxnSpPr/>
          <p:nvPr/>
        </p:nvCxnSpPr>
        <p:spPr>
          <a:xfrm>
            <a:off x="2782889" y="5949950"/>
            <a:ext cx="4333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719513" y="5964238"/>
            <a:ext cx="431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5087938" y="5949950"/>
            <a:ext cx="43180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6383339" y="5949950"/>
            <a:ext cx="43338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170" name="Rectangle 6"/>
          <p:cNvSpPr>
            <a:spLocks noChangeArrowheads="1"/>
          </p:cNvSpPr>
          <p:nvPr/>
        </p:nvSpPr>
        <p:spPr bwMode="auto">
          <a:xfrm>
            <a:off x="2790692" y="6091198"/>
            <a:ext cx="6767368" cy="338554"/>
          </a:xfrm>
          <a:prstGeom prst="rect">
            <a:avLst/>
          </a:prstGeom>
          <a:solidFill>
            <a:srgbClr val="FFC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eaLnBrk="0" fontAlgn="base" hangingPunct="0">
              <a:spcBef>
                <a:spcPct val="0"/>
              </a:spcBef>
              <a:spcAft>
                <a:spcPct val="0"/>
              </a:spcAft>
              <a:defRPr>
                <a:solidFill>
                  <a:schemeClr val="tx1"/>
                </a:solidFill>
                <a:latin typeface="Calibri" pitchFamily="34" charset="0"/>
              </a:defRPr>
            </a:lvl6pPr>
            <a:lvl7pPr marL="2971800" indent="-228600" defTabSz="457200" eaLnBrk="0" fontAlgn="base" hangingPunct="0">
              <a:spcBef>
                <a:spcPct val="0"/>
              </a:spcBef>
              <a:spcAft>
                <a:spcPct val="0"/>
              </a:spcAft>
              <a:defRPr>
                <a:solidFill>
                  <a:schemeClr val="tx1"/>
                </a:solidFill>
                <a:latin typeface="Calibri" pitchFamily="34" charset="0"/>
              </a:defRPr>
            </a:lvl7pPr>
            <a:lvl8pPr marL="3429000" indent="-228600" defTabSz="457200" eaLnBrk="0" fontAlgn="base" hangingPunct="0">
              <a:spcBef>
                <a:spcPct val="0"/>
              </a:spcBef>
              <a:spcAft>
                <a:spcPct val="0"/>
              </a:spcAft>
              <a:defRPr>
                <a:solidFill>
                  <a:schemeClr val="tx1"/>
                </a:solidFill>
                <a:latin typeface="Calibri" pitchFamily="34" charset="0"/>
              </a:defRPr>
            </a:lvl8pPr>
            <a:lvl9pPr marL="3886200" indent="-228600" defTabSz="457200" eaLnBrk="0" fontAlgn="base" hangingPunct="0">
              <a:spcBef>
                <a:spcPct val="0"/>
              </a:spcBef>
              <a:spcAft>
                <a:spcPct val="0"/>
              </a:spcAft>
              <a:defRPr>
                <a:solidFill>
                  <a:schemeClr val="tx1"/>
                </a:solidFill>
                <a:latin typeface="Calibri" pitchFamily="34" charset="0"/>
              </a:defRPr>
            </a:lvl9pPr>
          </a:lstStyle>
          <a:p>
            <a:pPr eaLnBrk="1" hangingPunct="1"/>
            <a:r>
              <a:rPr lang="en-GB" altLang="en-US" sz="1600" b="1" dirty="0"/>
              <a:t>HOMEWORK:</a:t>
            </a:r>
            <a:r>
              <a:rPr lang="en-GB" altLang="en-US" sz="1600" dirty="0"/>
              <a:t>  Revise the history of Olympic Games and their potential legacies.</a:t>
            </a:r>
          </a:p>
        </p:txBody>
      </p:sp>
    </p:spTree>
    <p:extLst>
      <p:ext uri="{BB962C8B-B14F-4D97-AF65-F5344CB8AC3E}">
        <p14:creationId xmlns:p14="http://schemas.microsoft.com/office/powerpoint/2010/main" val="26700256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2758" y="1057335"/>
            <a:ext cx="7633742" cy="1492132"/>
          </a:xfrm>
        </p:spPr>
        <p:txBody>
          <a:bodyPr/>
          <a:lstStyle/>
          <a:p>
            <a:r>
              <a:rPr lang="en-GB" dirty="0" smtClean="0"/>
              <a:t>plenary</a:t>
            </a:r>
            <a:endParaRPr lang="en-GB" dirty="0"/>
          </a:p>
        </p:txBody>
      </p:sp>
      <p:sp>
        <p:nvSpPr>
          <p:cNvPr id="3" name="Content Placeholder 2"/>
          <p:cNvSpPr>
            <a:spLocks noGrp="1"/>
          </p:cNvSpPr>
          <p:nvPr>
            <p:ph idx="1"/>
          </p:nvPr>
        </p:nvSpPr>
        <p:spPr>
          <a:xfrm>
            <a:off x="2462758" y="2286002"/>
            <a:ext cx="7633742" cy="1863078"/>
          </a:xfrm>
        </p:spPr>
        <p:txBody>
          <a:bodyPr>
            <a:normAutofit fontScale="92500" lnSpcReduction="20000"/>
          </a:bodyPr>
          <a:lstStyle/>
          <a:p>
            <a:r>
              <a:rPr lang="en-GB" dirty="0"/>
              <a:t>Explain the difference between a 'on-off' sporting event and a 'regular' sporting event. </a:t>
            </a:r>
          </a:p>
          <a:p>
            <a:r>
              <a:rPr lang="en-GB" dirty="0" smtClean="0"/>
              <a:t>Share </a:t>
            </a:r>
            <a:r>
              <a:rPr lang="en-GB" dirty="0"/>
              <a:t>and analyse </a:t>
            </a:r>
            <a:r>
              <a:rPr lang="en-GB" dirty="0" smtClean="0"/>
              <a:t>with sporting examples</a:t>
            </a:r>
            <a:r>
              <a:rPr lang="en-GB" dirty="0"/>
              <a:t> </a:t>
            </a:r>
            <a:r>
              <a:rPr lang="en-GB" dirty="0" smtClean="0"/>
              <a:t>with a partner.</a:t>
            </a:r>
          </a:p>
          <a:p>
            <a:r>
              <a:rPr lang="en-GB" dirty="0" smtClean="0"/>
              <a:t>Create a mind map of what you have found.</a:t>
            </a:r>
            <a:endParaRPr lang="en-GB" dirty="0"/>
          </a:p>
        </p:txBody>
      </p:sp>
    </p:spTree>
    <p:extLst>
      <p:ext uri="{BB962C8B-B14F-4D97-AF65-F5344CB8AC3E}">
        <p14:creationId xmlns:p14="http://schemas.microsoft.com/office/powerpoint/2010/main" val="196431751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093" y="332656"/>
            <a:ext cx="7633742" cy="1492132"/>
          </a:xfrm>
        </p:spPr>
        <p:txBody>
          <a:bodyPr/>
          <a:lstStyle/>
          <a:p>
            <a:pPr algn="ctr"/>
            <a:r>
              <a:rPr lang="en-GB" dirty="0" smtClean="0"/>
              <a:t>London 2012 Olympic legacy</a:t>
            </a:r>
            <a:endParaRPr lang="en-GB" dirty="0"/>
          </a:p>
        </p:txBody>
      </p:sp>
      <p:pic>
        <p:nvPicPr>
          <p:cNvPr id="2052" name="Picture 4" descr="Case Study Presentation ByïRamkiran Nanduri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7848" y="1838890"/>
            <a:ext cx="2688233" cy="2016175"/>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2"/>
          <p:cNvSpPr>
            <a:spLocks noGrp="1"/>
          </p:cNvSpPr>
          <p:nvPr>
            <p:ph idx="1"/>
          </p:nvPr>
        </p:nvSpPr>
        <p:spPr>
          <a:xfrm>
            <a:off x="2495601" y="4221089"/>
            <a:ext cx="5425083" cy="2321099"/>
          </a:xfrm>
        </p:spPr>
        <p:txBody>
          <a:bodyPr>
            <a:normAutofit fontScale="85000" lnSpcReduction="20000"/>
          </a:bodyPr>
          <a:lstStyle/>
          <a:p>
            <a:r>
              <a:rPr lang="en-GB" i="1" dirty="0" smtClean="0">
                <a:solidFill>
                  <a:srgbClr val="00B0F0"/>
                </a:solidFill>
                <a:cs typeface="Narkisim" pitchFamily="34" charset="-79"/>
              </a:rPr>
              <a:t>What's London 2012s Olympic legacy?</a:t>
            </a:r>
          </a:p>
          <a:p>
            <a:r>
              <a:rPr lang="en-GB" i="1" dirty="0" smtClean="0">
                <a:solidFill>
                  <a:srgbClr val="00B0F0"/>
                </a:solidFill>
                <a:cs typeface="Narkisim" pitchFamily="34" charset="-79"/>
              </a:rPr>
              <a:t>What does it mean to you?</a:t>
            </a:r>
          </a:p>
          <a:p>
            <a:endParaRPr lang="en-GB" i="1" dirty="0">
              <a:cs typeface="Narkisim" pitchFamily="34" charset="-79"/>
            </a:endParaRPr>
          </a:p>
          <a:p>
            <a:r>
              <a:rPr lang="en-GB" i="1" dirty="0" smtClean="0">
                <a:solidFill>
                  <a:schemeClr val="tx1"/>
                </a:solidFill>
                <a:cs typeface="Narkisim" pitchFamily="34" charset="-79"/>
              </a:rPr>
              <a:t>What's London 2012s Olympic motto?</a:t>
            </a:r>
          </a:p>
          <a:p>
            <a:r>
              <a:rPr lang="en-GB" i="1" dirty="0" smtClean="0">
                <a:solidFill>
                  <a:schemeClr val="tx1"/>
                </a:solidFill>
                <a:cs typeface="Narkisim" pitchFamily="34" charset="-79"/>
              </a:rPr>
              <a:t>Is this motto being interpreted in the UK?</a:t>
            </a:r>
          </a:p>
          <a:p>
            <a:pPr marL="0" indent="0" algn="ctr">
              <a:buNone/>
            </a:pPr>
            <a:endParaRPr lang="en-GB" i="1" dirty="0" smtClean="0">
              <a:cs typeface="Narkisim" pitchFamily="34" charset="-79"/>
            </a:endParaRPr>
          </a:p>
        </p:txBody>
      </p:sp>
    </p:spTree>
    <p:extLst>
      <p:ext uri="{BB962C8B-B14F-4D97-AF65-F5344CB8AC3E}">
        <p14:creationId xmlns:p14="http://schemas.microsoft.com/office/powerpoint/2010/main" val="1003243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712869">
            <a:off x="2698009" y="3689976"/>
            <a:ext cx="7499176" cy="648072"/>
          </a:xfrm>
        </p:spPr>
        <p:txBody>
          <a:bodyPr>
            <a:noAutofit/>
          </a:bodyPr>
          <a:lstStyle/>
          <a:p>
            <a:pPr marL="0" indent="0" algn="ctr">
              <a:buNone/>
            </a:pPr>
            <a:r>
              <a:rPr lang="en-GB" sz="4000" dirty="0"/>
              <a:t>Name 4 positives of hosting a sporting event?</a:t>
            </a:r>
          </a:p>
          <a:p>
            <a:pPr marL="0" indent="0" algn="ctr">
              <a:buNone/>
            </a:pPr>
            <a:r>
              <a:rPr lang="en-GB" sz="4000" dirty="0"/>
              <a:t>Why?</a:t>
            </a:r>
          </a:p>
        </p:txBody>
      </p:sp>
      <p:pic>
        <p:nvPicPr>
          <p:cNvPr id="3074" name="Picture 2" descr="http://www.newsworks.org/images/stories/flexicontent/l_popqui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3125" y="188641"/>
            <a:ext cx="4517232" cy="25409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mnpoliticalroundtable.com/wp-content/uploads/2013/02/Hands-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5035953"/>
            <a:ext cx="3107098" cy="18215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onstruct.gif">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8835259">
            <a:off x="2404779" y="355217"/>
            <a:ext cx="1119187"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295203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rot="712869">
            <a:off x="2698009" y="3581902"/>
            <a:ext cx="7499176" cy="648072"/>
          </a:xfrm>
        </p:spPr>
        <p:txBody>
          <a:bodyPr>
            <a:noAutofit/>
          </a:bodyPr>
          <a:lstStyle/>
          <a:p>
            <a:pPr marL="0" indent="0">
              <a:buNone/>
            </a:pPr>
            <a:r>
              <a:rPr lang="en-GB" sz="4000" dirty="0"/>
              <a:t>Name 4 negatives of hosting a sporting event?</a:t>
            </a:r>
          </a:p>
        </p:txBody>
      </p:sp>
      <p:pic>
        <p:nvPicPr>
          <p:cNvPr id="3074" name="Picture 2" descr="http://www.newsworks.org/images/stories/flexicontent/l_popqui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3125" y="188641"/>
            <a:ext cx="4517232" cy="2540943"/>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mnpoliticalroundtable.com/wp-content/uploads/2013/02/Hands-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584" y="4978785"/>
            <a:ext cx="3107098" cy="182158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apply.gif">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9280160">
            <a:off x="2230517" y="238054"/>
            <a:ext cx="1163657" cy="1165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9626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1368604"/>
            <a:ext cx="8229600" cy="922114"/>
          </a:xfrm>
        </p:spPr>
        <p:txBody>
          <a:bodyPr/>
          <a:lstStyle/>
          <a:p>
            <a:r>
              <a:rPr lang="en-GB" dirty="0" smtClean="0"/>
              <a:t>Exam Question (2016 Paper)</a:t>
            </a:r>
            <a:endParaRPr lang="en-GB" dirty="0"/>
          </a:p>
        </p:txBody>
      </p:sp>
      <p:pic>
        <p:nvPicPr>
          <p:cNvPr id="4" name="Picture 3" descr="construct.gif">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20000">
            <a:off x="2332773" y="70963"/>
            <a:ext cx="1119187"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2462758" y="2286003"/>
            <a:ext cx="7633742" cy="3593591"/>
          </a:xfrm>
        </p:spPr>
        <p:txBody>
          <a:bodyPr/>
          <a:lstStyle/>
          <a:p>
            <a:pPr marL="0" indent="0">
              <a:buNone/>
            </a:pPr>
            <a:r>
              <a:rPr lang="en-GB" dirty="0" smtClean="0"/>
              <a:t>Q. 12</a:t>
            </a:r>
          </a:p>
          <a:p>
            <a:pPr marL="0" indent="0">
              <a:buNone/>
            </a:pPr>
            <a:endParaRPr lang="en-GB" dirty="0"/>
          </a:p>
          <a:p>
            <a:pPr marL="0" indent="0">
              <a:buNone/>
            </a:pPr>
            <a:r>
              <a:rPr lang="en-GB" dirty="0" smtClean="0"/>
              <a:t>Describe </a:t>
            </a:r>
            <a:r>
              <a:rPr lang="en-GB" b="1" dirty="0" smtClean="0"/>
              <a:t>three</a:t>
            </a:r>
            <a:r>
              <a:rPr lang="en-GB" dirty="0" smtClean="0"/>
              <a:t> possible negative impacts on a host city </a:t>
            </a:r>
            <a:r>
              <a:rPr lang="en-GB" b="1" dirty="0" smtClean="0"/>
              <a:t>after</a:t>
            </a:r>
            <a:r>
              <a:rPr lang="en-GB" dirty="0" smtClean="0"/>
              <a:t> an international sporting event.</a:t>
            </a:r>
          </a:p>
          <a:p>
            <a:pPr marL="0" indent="0">
              <a:buNone/>
            </a:pPr>
            <a:endParaRPr lang="en-GB" dirty="0"/>
          </a:p>
          <a:p>
            <a:pPr marL="0" indent="0">
              <a:buNone/>
            </a:pPr>
            <a:r>
              <a:rPr lang="en-GB" dirty="0" smtClean="0"/>
              <a:t>…………………………………………………………………………………………………………………………………………………(6)</a:t>
            </a:r>
            <a:endParaRPr lang="en-GB" dirty="0"/>
          </a:p>
        </p:txBody>
      </p:sp>
    </p:spTree>
    <p:extLst>
      <p:ext uri="{BB962C8B-B14F-4D97-AF65-F5344CB8AC3E}">
        <p14:creationId xmlns:p14="http://schemas.microsoft.com/office/powerpoint/2010/main" val="40786077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9576" y="1368604"/>
            <a:ext cx="8229600" cy="922114"/>
          </a:xfrm>
        </p:spPr>
        <p:txBody>
          <a:bodyPr/>
          <a:lstStyle/>
          <a:p>
            <a:r>
              <a:rPr lang="en-GB" dirty="0" smtClean="0"/>
              <a:t>Exam Question (2017 Paper)</a:t>
            </a:r>
            <a:endParaRPr lang="en-GB" dirty="0"/>
          </a:p>
        </p:txBody>
      </p:sp>
      <p:pic>
        <p:nvPicPr>
          <p:cNvPr id="4" name="Picture 3" descr="construct.gif">
            <a:hlinkClick r:id="rId3" action="ppaction://hlinksldjump"/>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20000">
            <a:off x="2332773" y="70963"/>
            <a:ext cx="1119187"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Content Placeholder 2"/>
          <p:cNvSpPr>
            <a:spLocks noGrp="1"/>
          </p:cNvSpPr>
          <p:nvPr>
            <p:ph idx="1"/>
          </p:nvPr>
        </p:nvSpPr>
        <p:spPr>
          <a:xfrm>
            <a:off x="2462758" y="2286003"/>
            <a:ext cx="7633742" cy="3593591"/>
          </a:xfrm>
        </p:spPr>
        <p:txBody>
          <a:bodyPr/>
          <a:lstStyle/>
          <a:p>
            <a:pPr marL="0" indent="0">
              <a:buNone/>
            </a:pPr>
            <a:r>
              <a:rPr lang="en-GB" dirty="0" smtClean="0"/>
              <a:t>Q. 13</a:t>
            </a:r>
          </a:p>
          <a:p>
            <a:pPr marL="0" indent="0">
              <a:buNone/>
            </a:pPr>
            <a:endParaRPr lang="en-GB" dirty="0"/>
          </a:p>
          <a:p>
            <a:pPr marL="0" indent="0">
              <a:buNone/>
            </a:pPr>
            <a:r>
              <a:rPr lang="en-GB" dirty="0" smtClean="0"/>
              <a:t>Describe </a:t>
            </a:r>
            <a:r>
              <a:rPr lang="en-GB" b="1" dirty="0" smtClean="0"/>
              <a:t>three</a:t>
            </a:r>
            <a:r>
              <a:rPr lang="en-GB" dirty="0" smtClean="0"/>
              <a:t> possible positive impacts on a host city </a:t>
            </a:r>
            <a:r>
              <a:rPr lang="en-GB" b="1" dirty="0" smtClean="0"/>
              <a:t>after</a:t>
            </a:r>
            <a:r>
              <a:rPr lang="en-GB" dirty="0" smtClean="0"/>
              <a:t> an international sporting event.</a:t>
            </a:r>
          </a:p>
          <a:p>
            <a:pPr marL="0" indent="0">
              <a:buNone/>
            </a:pPr>
            <a:endParaRPr lang="en-GB" dirty="0"/>
          </a:p>
          <a:p>
            <a:pPr marL="0" indent="0">
              <a:buNone/>
            </a:pPr>
            <a:r>
              <a:rPr lang="en-GB" dirty="0" smtClean="0"/>
              <a:t>…………………………………………………………………………………………………………………………………………………(6)</a:t>
            </a:r>
            <a:endParaRPr lang="en-GB" dirty="0"/>
          </a:p>
        </p:txBody>
      </p:sp>
    </p:spTree>
    <p:extLst>
      <p:ext uri="{BB962C8B-B14F-4D97-AF65-F5344CB8AC3E}">
        <p14:creationId xmlns:p14="http://schemas.microsoft.com/office/powerpoint/2010/main" val="19024185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6048" y="-1305316"/>
            <a:ext cx="9144000" cy="2387600"/>
          </a:xfrm>
        </p:spPr>
        <p:txBody>
          <a:bodyPr/>
          <a:lstStyle/>
          <a:p>
            <a:r>
              <a:rPr lang="en-GB" u="sng" dirty="0" smtClean="0">
                <a:latin typeface="Comic Sans MS" panose="030F0702030302020204" pitchFamily="66" charset="0"/>
              </a:rPr>
              <a:t>L03</a:t>
            </a:r>
            <a:endParaRPr lang="en-GB" u="sng" dirty="0">
              <a:latin typeface="Comic Sans MS" panose="030F0702030302020204" pitchFamily="66" charset="0"/>
            </a:endParaRPr>
          </a:p>
        </p:txBody>
      </p:sp>
      <p:sp>
        <p:nvSpPr>
          <p:cNvPr id="3" name="Subtitle 2"/>
          <p:cNvSpPr>
            <a:spLocks noGrp="1"/>
          </p:cNvSpPr>
          <p:nvPr>
            <p:ph type="subTitle" idx="1"/>
          </p:nvPr>
        </p:nvSpPr>
        <p:spPr>
          <a:xfrm>
            <a:off x="341376" y="1261174"/>
            <a:ext cx="11521440" cy="1655762"/>
          </a:xfrm>
        </p:spPr>
        <p:txBody>
          <a:bodyPr>
            <a:noAutofit/>
          </a:bodyPr>
          <a:lstStyle/>
          <a:p>
            <a:pPr marL="685800" indent="-685800" algn="l">
              <a:buFont typeface="Arial" panose="020B0604020202020204" pitchFamily="34" charset="0"/>
              <a:buChar char="•"/>
            </a:pPr>
            <a:r>
              <a:rPr lang="en-GB" sz="4000" dirty="0" smtClean="0">
                <a:solidFill>
                  <a:srgbClr val="00B0F0"/>
                </a:solidFill>
                <a:latin typeface="Comic Sans MS" panose="030F0702030302020204" pitchFamily="66" charset="0"/>
              </a:rPr>
              <a:t>TBAT identify the differences between different sporting events.</a:t>
            </a:r>
          </a:p>
          <a:p>
            <a:pPr marL="685800" indent="-685800" algn="l">
              <a:buFont typeface="Arial" panose="020B0604020202020204" pitchFamily="34" charset="0"/>
              <a:buChar char="•"/>
            </a:pPr>
            <a:endParaRPr lang="en-GB" sz="4000" dirty="0" smtClean="0">
              <a:solidFill>
                <a:srgbClr val="00B0F0"/>
              </a:solidFill>
              <a:latin typeface="Comic Sans MS" panose="030F0702030302020204" pitchFamily="66" charset="0"/>
            </a:endParaRPr>
          </a:p>
          <a:p>
            <a:pPr marL="685800" indent="-685800" algn="l">
              <a:buFont typeface="Arial" panose="020B0604020202020204" pitchFamily="34" charset="0"/>
              <a:buChar char="•"/>
            </a:pPr>
            <a:r>
              <a:rPr lang="en-GB" sz="4000" dirty="0" smtClean="0">
                <a:latin typeface="Comic Sans MS" panose="030F0702030302020204" pitchFamily="66" charset="0"/>
              </a:rPr>
              <a:t>TBAT understanding </a:t>
            </a:r>
            <a:r>
              <a:rPr lang="en-GB" sz="4000" dirty="0">
                <a:latin typeface="Comic Sans MS" panose="030F0702030302020204" pitchFamily="66" charset="0"/>
              </a:rPr>
              <a:t>the importance of hosting major sporting events</a:t>
            </a:r>
            <a:r>
              <a:rPr lang="en-GB" sz="4000" dirty="0" smtClean="0">
                <a:latin typeface="Comic Sans MS" panose="030F0702030302020204" pitchFamily="66" charset="0"/>
              </a:rPr>
              <a:t>.</a:t>
            </a:r>
          </a:p>
          <a:p>
            <a:pPr algn="l"/>
            <a:r>
              <a:rPr lang="en-GB" sz="4000" dirty="0" smtClean="0">
                <a:latin typeface="Comic Sans MS" panose="030F0702030302020204" pitchFamily="66" charset="0"/>
              </a:rPr>
              <a:t> </a:t>
            </a:r>
          </a:p>
          <a:p>
            <a:pPr marL="685800" indent="-685800" algn="l">
              <a:buFont typeface="Arial" panose="020B0604020202020204" pitchFamily="34" charset="0"/>
              <a:buChar char="•"/>
            </a:pPr>
            <a:r>
              <a:rPr lang="en-GB" sz="4000" dirty="0" smtClean="0">
                <a:solidFill>
                  <a:srgbClr val="FF0066"/>
                </a:solidFill>
                <a:latin typeface="Comic Sans MS" panose="030F0702030302020204" pitchFamily="66" charset="0"/>
              </a:rPr>
              <a:t>TBAT evaluate the differences between the draw backs and benefits of hosting a major sporting event. </a:t>
            </a:r>
            <a:endParaRPr lang="en-GB" sz="4000" dirty="0">
              <a:solidFill>
                <a:srgbClr val="FF0066"/>
              </a:solidFill>
              <a:latin typeface="Comic Sans MS" panose="030F0702030302020204" pitchFamily="66" charset="0"/>
            </a:endParaRPr>
          </a:p>
          <a:p>
            <a:pPr marL="685800" indent="-685800" algn="l">
              <a:buFont typeface="Arial" panose="020B0604020202020204" pitchFamily="34" charset="0"/>
              <a:buChar char="•"/>
            </a:pPr>
            <a:endParaRPr lang="en-GB" sz="4400" dirty="0" smtClean="0">
              <a:latin typeface="Comic Sans MS" panose="030F0702030302020204" pitchFamily="66" charset="0"/>
            </a:endParaRPr>
          </a:p>
          <a:p>
            <a:pPr marL="685800" indent="-685800" algn="l">
              <a:buFont typeface="Arial" panose="020B0604020202020204" pitchFamily="34" charset="0"/>
              <a:buChar char="•"/>
            </a:pPr>
            <a:endParaRPr lang="en-GB" sz="4400" dirty="0">
              <a:latin typeface="Comic Sans MS" panose="030F0702030302020204" pitchFamily="66" charset="0"/>
            </a:endParaRPr>
          </a:p>
        </p:txBody>
      </p:sp>
    </p:spTree>
    <p:extLst>
      <p:ext uri="{BB962C8B-B14F-4D97-AF65-F5344CB8AC3E}">
        <p14:creationId xmlns:p14="http://schemas.microsoft.com/office/powerpoint/2010/main" val="177017842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Benefits of countries hosting major sporting events</a:t>
            </a:r>
            <a:endParaRPr lang="en-GB" dirty="0"/>
          </a:p>
        </p:txBody>
      </p:sp>
      <p:sp>
        <p:nvSpPr>
          <p:cNvPr id="3" name="Content Placeholder 2"/>
          <p:cNvSpPr>
            <a:spLocks noGrp="1"/>
          </p:cNvSpPr>
          <p:nvPr>
            <p:ph idx="1"/>
          </p:nvPr>
        </p:nvSpPr>
        <p:spPr>
          <a:xfrm>
            <a:off x="2462758" y="2492897"/>
            <a:ext cx="7633742" cy="3593591"/>
          </a:xfrm>
        </p:spPr>
        <p:txBody>
          <a:bodyPr>
            <a:normAutofit fontScale="77500" lnSpcReduction="20000"/>
          </a:bodyPr>
          <a:lstStyle/>
          <a:p>
            <a:r>
              <a:rPr lang="en-GB" dirty="0"/>
              <a:t>investment in developing/improving transport system </a:t>
            </a:r>
          </a:p>
          <a:p>
            <a:r>
              <a:rPr lang="en-GB" dirty="0"/>
              <a:t>– increased direct and indirect tourism </a:t>
            </a:r>
          </a:p>
          <a:p>
            <a:r>
              <a:rPr lang="en-GB" dirty="0"/>
              <a:t>– commercial benefits (e.g. money from sponsors, external investment which would not otherwise have been attracted) </a:t>
            </a:r>
          </a:p>
          <a:p>
            <a:r>
              <a:rPr lang="en-GB" dirty="0"/>
              <a:t>– participation may increase in some sports </a:t>
            </a:r>
          </a:p>
          <a:p>
            <a:r>
              <a:rPr lang="en-GB" dirty="0"/>
              <a:t>– infrastructure/social facilities built can be used by people who live in the area where the events have been held </a:t>
            </a:r>
          </a:p>
          <a:p>
            <a:r>
              <a:rPr lang="en-GB" dirty="0"/>
              <a:t>– sports facilities will be improved or new facilities built </a:t>
            </a:r>
          </a:p>
          <a:p>
            <a:r>
              <a:rPr lang="en-GB" dirty="0"/>
              <a:t>– raise the status of the country/‘shop window effect’ </a:t>
            </a:r>
          </a:p>
          <a:p>
            <a:r>
              <a:rPr lang="en-GB" dirty="0"/>
              <a:t>– morale of the country is raised 	</a:t>
            </a:r>
          </a:p>
          <a:p>
            <a:pPr marL="0" indent="0">
              <a:buNone/>
            </a:pPr>
            <a:endParaRPr lang="en-GB" dirty="0"/>
          </a:p>
        </p:txBody>
      </p:sp>
    </p:spTree>
    <p:extLst>
      <p:ext uri="{BB962C8B-B14F-4D97-AF65-F5344CB8AC3E}">
        <p14:creationId xmlns:p14="http://schemas.microsoft.com/office/powerpoint/2010/main" val="3167844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dirty="0" smtClean="0"/>
              <a:t>drawbacks of countries hosting major sporting events</a:t>
            </a:r>
            <a:endParaRPr lang="en-GB" dirty="0"/>
          </a:p>
        </p:txBody>
      </p:sp>
      <p:sp>
        <p:nvSpPr>
          <p:cNvPr id="3" name="Content Placeholder 2"/>
          <p:cNvSpPr>
            <a:spLocks noGrp="1"/>
          </p:cNvSpPr>
          <p:nvPr>
            <p:ph idx="1"/>
          </p:nvPr>
        </p:nvSpPr>
        <p:spPr>
          <a:xfrm>
            <a:off x="2462758" y="2492897"/>
            <a:ext cx="7633742" cy="3593591"/>
          </a:xfrm>
        </p:spPr>
        <p:txBody>
          <a:bodyPr>
            <a:normAutofit fontScale="77500" lnSpcReduction="20000"/>
          </a:bodyPr>
          <a:lstStyle/>
          <a:p>
            <a:r>
              <a:rPr lang="en-GB" dirty="0"/>
              <a:t>bidding to host can be expensive and you may not be awarded the event </a:t>
            </a:r>
          </a:p>
          <a:p>
            <a:r>
              <a:rPr lang="en-GB" dirty="0"/>
              <a:t>– event can cost hosts more than it raises in revenue </a:t>
            </a:r>
          </a:p>
          <a:p>
            <a:r>
              <a:rPr lang="en-GB" dirty="0"/>
              <a:t>– facilities can end up not being used after the event if not planned properly </a:t>
            </a:r>
          </a:p>
          <a:p>
            <a:r>
              <a:rPr lang="en-GB" dirty="0"/>
              <a:t>– can have negative impact on the status of the country if event runs poorly/is disorganised </a:t>
            </a:r>
          </a:p>
          <a:p>
            <a:r>
              <a:rPr lang="en-GB" dirty="0"/>
              <a:t>– while hosting the event will help to promote one area of sport, others may suffer as a consequence </a:t>
            </a:r>
          </a:p>
          <a:p>
            <a:r>
              <a:rPr lang="en-GB" dirty="0"/>
              <a:t>– can cause divisions in the country if the specific area which hosted (e.g. one city) is perceived to have been the only </a:t>
            </a:r>
            <a:r>
              <a:rPr lang="en-GB" dirty="0" smtClean="0"/>
              <a:t>beneficiary.</a:t>
            </a:r>
            <a:r>
              <a:rPr lang="en-GB" dirty="0"/>
              <a:t>	</a:t>
            </a:r>
          </a:p>
        </p:txBody>
      </p:sp>
    </p:spTree>
    <p:extLst>
      <p:ext uri="{BB962C8B-B14F-4D97-AF65-F5344CB8AC3E}">
        <p14:creationId xmlns:p14="http://schemas.microsoft.com/office/powerpoint/2010/main" val="5408260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20282" t="28159" r="21725" b="18858"/>
          <a:stretch/>
        </p:blipFill>
        <p:spPr>
          <a:xfrm>
            <a:off x="0" y="244698"/>
            <a:ext cx="12059971" cy="6194739"/>
          </a:xfrm>
          <a:prstGeom prst="rect">
            <a:avLst/>
          </a:prstGeom>
        </p:spPr>
      </p:pic>
      <p:pic>
        <p:nvPicPr>
          <p:cNvPr id="6" name="Picture 5"/>
          <p:cNvPicPr>
            <a:picLocks noChangeAspect="1"/>
          </p:cNvPicPr>
          <p:nvPr/>
        </p:nvPicPr>
        <p:blipFill rotWithShape="1">
          <a:blip r:embed="rId3"/>
          <a:srcRect l="27571" t="35861" r="49190" b="57187"/>
          <a:stretch/>
        </p:blipFill>
        <p:spPr>
          <a:xfrm>
            <a:off x="2459865" y="1403796"/>
            <a:ext cx="6954591" cy="1169637"/>
          </a:xfrm>
          <a:prstGeom prst="rect">
            <a:avLst/>
          </a:prstGeom>
        </p:spPr>
      </p:pic>
      <p:pic>
        <p:nvPicPr>
          <p:cNvPr id="7" name="Picture 6"/>
          <p:cNvPicPr>
            <a:picLocks noChangeAspect="1"/>
          </p:cNvPicPr>
          <p:nvPr/>
        </p:nvPicPr>
        <p:blipFill rotWithShape="1">
          <a:blip r:embed="rId3"/>
          <a:srcRect l="27571" t="46195" r="49612" b="42706"/>
          <a:stretch/>
        </p:blipFill>
        <p:spPr>
          <a:xfrm>
            <a:off x="2807595" y="3078052"/>
            <a:ext cx="6168980" cy="1687132"/>
          </a:xfrm>
          <a:prstGeom prst="rect">
            <a:avLst/>
          </a:prstGeom>
        </p:spPr>
      </p:pic>
      <p:pic>
        <p:nvPicPr>
          <p:cNvPr id="8" name="Picture 7"/>
          <p:cNvPicPr>
            <a:picLocks noChangeAspect="1"/>
          </p:cNvPicPr>
          <p:nvPr/>
        </p:nvPicPr>
        <p:blipFill rotWithShape="1">
          <a:blip r:embed="rId3"/>
          <a:srcRect l="28627" t="64045" r="49401" b="24306"/>
          <a:stretch/>
        </p:blipFill>
        <p:spPr>
          <a:xfrm>
            <a:off x="2228044" y="4858728"/>
            <a:ext cx="5885645" cy="1754375"/>
          </a:xfrm>
          <a:prstGeom prst="rect">
            <a:avLst/>
          </a:prstGeom>
        </p:spPr>
      </p:pic>
    </p:spTree>
    <p:extLst>
      <p:ext uri="{BB962C8B-B14F-4D97-AF65-F5344CB8AC3E}">
        <p14:creationId xmlns:p14="http://schemas.microsoft.com/office/powerpoint/2010/main" val="695313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circle(in)">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20282" t="28159" r="21725" b="18858"/>
          <a:stretch/>
        </p:blipFill>
        <p:spPr>
          <a:xfrm rot="16200000">
            <a:off x="-1481959" y="1481957"/>
            <a:ext cx="6905297" cy="3941379"/>
          </a:xfrm>
          <a:prstGeom prst="rect">
            <a:avLst/>
          </a:prstGeom>
        </p:spPr>
      </p:pic>
      <p:pic>
        <p:nvPicPr>
          <p:cNvPr id="5" name="Picture 4"/>
          <p:cNvPicPr>
            <a:picLocks noChangeAspect="1"/>
          </p:cNvPicPr>
          <p:nvPr/>
        </p:nvPicPr>
        <p:blipFill rotWithShape="1">
          <a:blip r:embed="rId2"/>
          <a:srcRect l="20282" t="28159" r="21725" b="18858"/>
          <a:stretch/>
        </p:blipFill>
        <p:spPr>
          <a:xfrm rot="16200000">
            <a:off x="2575034" y="1434662"/>
            <a:ext cx="6905297" cy="3941379"/>
          </a:xfrm>
          <a:prstGeom prst="rect">
            <a:avLst/>
          </a:prstGeom>
        </p:spPr>
      </p:pic>
      <p:pic>
        <p:nvPicPr>
          <p:cNvPr id="6" name="Picture 5"/>
          <p:cNvPicPr>
            <a:picLocks noChangeAspect="1"/>
          </p:cNvPicPr>
          <p:nvPr/>
        </p:nvPicPr>
        <p:blipFill rotWithShape="1">
          <a:blip r:embed="rId2"/>
          <a:srcRect l="20282" t="28159" r="21725" b="18858"/>
          <a:stretch/>
        </p:blipFill>
        <p:spPr>
          <a:xfrm rot="16200000">
            <a:off x="6632027" y="1434661"/>
            <a:ext cx="6905297" cy="3941379"/>
          </a:xfrm>
          <a:prstGeom prst="rect">
            <a:avLst/>
          </a:prstGeom>
        </p:spPr>
      </p:pic>
    </p:spTree>
    <p:extLst>
      <p:ext uri="{BB962C8B-B14F-4D97-AF65-F5344CB8AC3E}">
        <p14:creationId xmlns:p14="http://schemas.microsoft.com/office/powerpoint/2010/main" val="41902277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40" t="17011" r="15977" b="15402"/>
          <a:stretch/>
        </p:blipFill>
        <p:spPr>
          <a:xfrm>
            <a:off x="268013" y="219874"/>
            <a:ext cx="8103477" cy="6370112"/>
          </a:xfrm>
          <a:prstGeom prst="rect">
            <a:avLst/>
          </a:prstGeom>
        </p:spPr>
      </p:pic>
      <p:pic>
        <p:nvPicPr>
          <p:cNvPr id="3" name="Picture 2"/>
          <p:cNvPicPr>
            <a:picLocks noChangeAspect="1"/>
          </p:cNvPicPr>
          <p:nvPr/>
        </p:nvPicPr>
        <p:blipFill rotWithShape="1">
          <a:blip r:embed="rId3"/>
          <a:srcRect l="5919" t="18391" r="40460" b="6896"/>
          <a:stretch/>
        </p:blipFill>
        <p:spPr>
          <a:xfrm>
            <a:off x="0" y="0"/>
            <a:ext cx="6306207" cy="6590089"/>
          </a:xfrm>
          <a:prstGeom prst="rect">
            <a:avLst/>
          </a:prstGeom>
        </p:spPr>
      </p:pic>
      <p:pic>
        <p:nvPicPr>
          <p:cNvPr id="4" name="Picture 3"/>
          <p:cNvPicPr>
            <a:picLocks noChangeAspect="1"/>
          </p:cNvPicPr>
          <p:nvPr/>
        </p:nvPicPr>
        <p:blipFill rotWithShape="1">
          <a:blip r:embed="rId4"/>
          <a:srcRect l="15889" t="21609" r="48851" b="9655"/>
          <a:stretch/>
        </p:blipFill>
        <p:spPr>
          <a:xfrm>
            <a:off x="6574220" y="-221915"/>
            <a:ext cx="4659210" cy="6811901"/>
          </a:xfrm>
          <a:prstGeom prst="rect">
            <a:avLst/>
          </a:prstGeom>
        </p:spPr>
      </p:pic>
    </p:spTree>
    <p:extLst>
      <p:ext uri="{BB962C8B-B14F-4D97-AF65-F5344CB8AC3E}">
        <p14:creationId xmlns:p14="http://schemas.microsoft.com/office/powerpoint/2010/main" val="1724990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l="19540" t="17011" r="15977" b="15402"/>
          <a:stretch/>
        </p:blipFill>
        <p:spPr>
          <a:xfrm>
            <a:off x="268013" y="219874"/>
            <a:ext cx="8103477" cy="6370112"/>
          </a:xfrm>
          <a:prstGeom prst="rect">
            <a:avLst/>
          </a:prstGeom>
        </p:spPr>
      </p:pic>
    </p:spTree>
    <p:extLst>
      <p:ext uri="{BB962C8B-B14F-4D97-AF65-F5344CB8AC3E}">
        <p14:creationId xmlns:p14="http://schemas.microsoft.com/office/powerpoint/2010/main" val="3001424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a:xfrm>
            <a:off x="1524000" y="-66975"/>
            <a:ext cx="9144000" cy="707886"/>
          </a:xfrm>
          <a:prstGeom prst="rect">
            <a:avLst/>
          </a:prstGeom>
          <a:noFill/>
        </p:spPr>
        <p:txBody>
          <a:bodyPr wrap="square" lIns="91440" tIns="45720" rIns="91440" bIns="45720">
            <a:spAutoFit/>
          </a:bodyPr>
          <a:lstStyle/>
          <a:p>
            <a:pPr algn="ctr"/>
            <a:r>
              <a:rPr lang="en-US" sz="4000" b="1" spc="300" dirty="0">
                <a:ln w="11430" cmpd="sng">
                  <a:solidFill>
                    <a:schemeClr val="tx1"/>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LO3 Hosting Major Sports Events</a:t>
            </a:r>
          </a:p>
        </p:txBody>
      </p:sp>
      <p:sp>
        <p:nvSpPr>
          <p:cNvPr id="15" name="AutoShape 6" descr="Image result for sports relief"/>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 name="AutoShape 2" descr="Image result for england hockey world cup 2018"/>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 name="Oval 3"/>
          <p:cNvSpPr/>
          <p:nvPr/>
        </p:nvSpPr>
        <p:spPr>
          <a:xfrm>
            <a:off x="1550964" y="2991034"/>
            <a:ext cx="4394393" cy="3892314"/>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t>Regular and Recurring</a:t>
            </a:r>
          </a:p>
          <a:p>
            <a:pPr algn="ctr"/>
            <a:r>
              <a:rPr lang="en-GB" sz="1400" dirty="0"/>
              <a:t>A major sporting event that happens annually and is in the same city/country for a long period of time.</a:t>
            </a:r>
          </a:p>
        </p:txBody>
      </p:sp>
      <p:grpSp>
        <p:nvGrpSpPr>
          <p:cNvPr id="16" name="Group 15"/>
          <p:cNvGrpSpPr/>
          <p:nvPr/>
        </p:nvGrpSpPr>
        <p:grpSpPr>
          <a:xfrm>
            <a:off x="6241816" y="2965686"/>
            <a:ext cx="4394393" cy="3892314"/>
            <a:chOff x="5190147" y="2132856"/>
            <a:chExt cx="3923928" cy="3604282"/>
          </a:xfrm>
        </p:grpSpPr>
        <p:sp>
          <p:nvSpPr>
            <p:cNvPr id="17" name="Oval 16"/>
            <p:cNvSpPr/>
            <p:nvPr/>
          </p:nvSpPr>
          <p:spPr>
            <a:xfrm>
              <a:off x="5190147" y="2132856"/>
              <a:ext cx="3923928" cy="3604282"/>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t>One off</a:t>
              </a:r>
            </a:p>
            <a:p>
              <a:pPr algn="ctr"/>
              <a:r>
                <a:rPr lang="en-GB" sz="1400" dirty="0"/>
                <a:t>A major sporting event that will only happen in any given country/city once in a generation.</a:t>
              </a:r>
            </a:p>
          </p:txBody>
        </p:sp>
        <p:pic>
          <p:nvPicPr>
            <p:cNvPr id="18" name="Picture 17"/>
            <p:cNvPicPr>
              <a:picLocks noChangeAspect="1"/>
            </p:cNvPicPr>
            <p:nvPr/>
          </p:nvPicPr>
          <p:blipFill>
            <a:blip r:embed="rId3">
              <a:clrChange>
                <a:clrFrom>
                  <a:srgbClr val="FFFFFF"/>
                </a:clrFrom>
                <a:clrTo>
                  <a:srgbClr val="FFFFFF">
                    <a:alpha val="0"/>
                  </a:srgbClr>
                </a:clrTo>
              </a:clrChange>
            </a:blip>
            <a:stretch>
              <a:fillRect/>
            </a:stretch>
          </p:blipFill>
          <p:spPr>
            <a:xfrm>
              <a:off x="7318604" y="4138098"/>
              <a:ext cx="1235199" cy="1066832"/>
            </a:xfrm>
            <a:prstGeom prst="rect">
              <a:avLst/>
            </a:prstGeom>
          </p:spPr>
        </p:pic>
        <p:pic>
          <p:nvPicPr>
            <p:cNvPr id="19" name="Picture 18"/>
            <p:cNvPicPr>
              <a:picLocks noChangeAspect="1"/>
            </p:cNvPicPr>
            <p:nvPr/>
          </p:nvPicPr>
          <p:blipFill>
            <a:blip r:embed="rId4">
              <a:clrChange>
                <a:clrFrom>
                  <a:srgbClr val="FFFFFF"/>
                </a:clrFrom>
                <a:clrTo>
                  <a:srgbClr val="FFFFFF">
                    <a:alpha val="0"/>
                  </a:srgbClr>
                </a:clrTo>
              </a:clrChange>
            </a:blip>
            <a:stretch>
              <a:fillRect/>
            </a:stretch>
          </p:blipFill>
          <p:spPr>
            <a:xfrm>
              <a:off x="7182036" y="2427007"/>
              <a:ext cx="1508337" cy="1129797"/>
            </a:xfrm>
            <a:prstGeom prst="rect">
              <a:avLst/>
            </a:prstGeom>
          </p:spPr>
        </p:pic>
        <p:pic>
          <p:nvPicPr>
            <p:cNvPr id="20" name="Picture 19"/>
            <p:cNvPicPr>
              <a:picLocks noChangeAspect="1"/>
            </p:cNvPicPr>
            <p:nvPr/>
          </p:nvPicPr>
          <p:blipFill>
            <a:blip r:embed="rId5">
              <a:clrChange>
                <a:clrFrom>
                  <a:srgbClr val="FFFFFF"/>
                </a:clrFrom>
                <a:clrTo>
                  <a:srgbClr val="FFFFFF">
                    <a:alpha val="0"/>
                  </a:srgbClr>
                </a:clrTo>
              </a:clrChange>
            </a:blip>
            <a:stretch>
              <a:fillRect/>
            </a:stretch>
          </p:blipFill>
          <p:spPr>
            <a:xfrm>
              <a:off x="5485828" y="4138098"/>
              <a:ext cx="1637517" cy="1268089"/>
            </a:xfrm>
            <a:prstGeom prst="rect">
              <a:avLst/>
            </a:prstGeom>
          </p:spPr>
        </p:pic>
        <p:pic>
          <p:nvPicPr>
            <p:cNvPr id="21" name="Picture 20"/>
            <p:cNvPicPr>
              <a:picLocks noChangeAspect="1"/>
            </p:cNvPicPr>
            <p:nvPr/>
          </p:nvPicPr>
          <p:blipFill>
            <a:blip r:embed="rId6">
              <a:clrChange>
                <a:clrFrom>
                  <a:srgbClr val="FFFFFF"/>
                </a:clrFrom>
                <a:clrTo>
                  <a:srgbClr val="FFFFFF">
                    <a:alpha val="0"/>
                  </a:srgbClr>
                </a:clrTo>
              </a:clrChange>
            </a:blip>
            <a:stretch>
              <a:fillRect/>
            </a:stretch>
          </p:blipFill>
          <p:spPr>
            <a:xfrm>
              <a:off x="5648730" y="2458490"/>
              <a:ext cx="1533306" cy="973269"/>
            </a:xfrm>
            <a:prstGeom prst="rect">
              <a:avLst/>
            </a:prstGeom>
          </p:spPr>
        </p:pic>
      </p:grpSp>
      <p:sp>
        <p:nvSpPr>
          <p:cNvPr id="23" name="Oval 22"/>
          <p:cNvSpPr/>
          <p:nvPr/>
        </p:nvSpPr>
        <p:spPr>
          <a:xfrm>
            <a:off x="4348429" y="1036679"/>
            <a:ext cx="3458183" cy="2519145"/>
          </a:xfrm>
          <a:prstGeom prst="ellipse">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b="1" dirty="0"/>
              <a:t>Regular</a:t>
            </a:r>
          </a:p>
          <a:p>
            <a:pPr algn="ctr"/>
            <a:r>
              <a:rPr lang="en-GB" sz="1400" dirty="0"/>
              <a:t>A major sporting event that happens annually which a city could host more than once in a relatively short period of time but is shared around as a rule. </a:t>
            </a:r>
          </a:p>
        </p:txBody>
      </p:sp>
      <p:pic>
        <p:nvPicPr>
          <p:cNvPr id="12" name="Picture 11"/>
          <p:cNvPicPr>
            <a:picLocks noChangeAspect="1"/>
          </p:cNvPicPr>
          <p:nvPr/>
        </p:nvPicPr>
        <p:blipFill>
          <a:blip r:embed="rId7">
            <a:clrChange>
              <a:clrFrom>
                <a:srgbClr val="FFFFFF"/>
              </a:clrFrom>
              <a:clrTo>
                <a:srgbClr val="FFFFFF">
                  <a:alpha val="0"/>
                </a:srgbClr>
              </a:clrTo>
            </a:clrChange>
          </a:blip>
          <a:stretch>
            <a:fillRect/>
          </a:stretch>
        </p:blipFill>
        <p:spPr>
          <a:xfrm>
            <a:off x="2128827" y="3351168"/>
            <a:ext cx="1309606" cy="1250979"/>
          </a:xfrm>
          <a:prstGeom prst="rect">
            <a:avLst/>
          </a:prstGeom>
        </p:spPr>
      </p:pic>
      <p:pic>
        <p:nvPicPr>
          <p:cNvPr id="14" name="Picture 13"/>
          <p:cNvPicPr>
            <a:picLocks noChangeAspect="1"/>
          </p:cNvPicPr>
          <p:nvPr/>
        </p:nvPicPr>
        <p:blipFill>
          <a:blip r:embed="rId8">
            <a:clrChange>
              <a:clrFrom>
                <a:srgbClr val="FFFFFF"/>
              </a:clrFrom>
              <a:clrTo>
                <a:srgbClr val="FFFFFF">
                  <a:alpha val="0"/>
                </a:srgbClr>
              </a:clrTo>
            </a:clrChange>
          </a:blip>
          <a:stretch>
            <a:fillRect/>
          </a:stretch>
        </p:blipFill>
        <p:spPr>
          <a:xfrm>
            <a:off x="3916177" y="3351168"/>
            <a:ext cx="1406985" cy="1151685"/>
          </a:xfrm>
          <a:prstGeom prst="rect">
            <a:avLst/>
          </a:prstGeom>
        </p:spPr>
      </p:pic>
      <p:pic>
        <p:nvPicPr>
          <p:cNvPr id="29" name="Picture 28"/>
          <p:cNvPicPr>
            <a:picLocks noChangeAspect="1"/>
          </p:cNvPicPr>
          <p:nvPr/>
        </p:nvPicPr>
        <p:blipFill>
          <a:blip r:embed="rId9">
            <a:clrChange>
              <a:clrFrom>
                <a:srgbClr val="FFFFFF"/>
              </a:clrFrom>
              <a:clrTo>
                <a:srgbClr val="FFFFFF">
                  <a:alpha val="0"/>
                </a:srgbClr>
              </a:clrTo>
            </a:clrChange>
          </a:blip>
          <a:stretch>
            <a:fillRect/>
          </a:stretch>
        </p:blipFill>
        <p:spPr>
          <a:xfrm>
            <a:off x="2405465" y="5386602"/>
            <a:ext cx="1288636" cy="1288636"/>
          </a:xfrm>
          <a:prstGeom prst="rect">
            <a:avLst/>
          </a:prstGeom>
        </p:spPr>
      </p:pic>
      <p:pic>
        <p:nvPicPr>
          <p:cNvPr id="31" name="Picture 30"/>
          <p:cNvPicPr>
            <a:picLocks noChangeAspect="1"/>
          </p:cNvPicPr>
          <p:nvPr/>
        </p:nvPicPr>
        <p:blipFill>
          <a:blip r:embed="rId10">
            <a:clrChange>
              <a:clrFrom>
                <a:srgbClr val="FFFFFF"/>
              </a:clrFrom>
              <a:clrTo>
                <a:srgbClr val="FFFFFF">
                  <a:alpha val="0"/>
                </a:srgbClr>
              </a:clrTo>
            </a:clrChange>
          </a:blip>
          <a:stretch>
            <a:fillRect/>
          </a:stretch>
        </p:blipFill>
        <p:spPr>
          <a:xfrm>
            <a:off x="3705136" y="5396864"/>
            <a:ext cx="1286587" cy="1280869"/>
          </a:xfrm>
          <a:prstGeom prst="rect">
            <a:avLst/>
          </a:prstGeom>
        </p:spPr>
      </p:pic>
      <p:pic>
        <p:nvPicPr>
          <p:cNvPr id="32" name="Picture 31"/>
          <p:cNvPicPr>
            <a:picLocks noChangeAspect="1"/>
          </p:cNvPicPr>
          <p:nvPr/>
        </p:nvPicPr>
        <p:blipFill>
          <a:blip r:embed="rId11">
            <a:clrChange>
              <a:clrFrom>
                <a:srgbClr val="FFFFFF"/>
              </a:clrFrom>
              <a:clrTo>
                <a:srgbClr val="FFFFFF">
                  <a:alpha val="0"/>
                </a:srgbClr>
              </a:clrTo>
            </a:clrChange>
          </a:blip>
          <a:stretch>
            <a:fillRect/>
          </a:stretch>
        </p:blipFill>
        <p:spPr>
          <a:xfrm>
            <a:off x="5619620" y="2708999"/>
            <a:ext cx="1088332" cy="1088332"/>
          </a:xfrm>
          <a:prstGeom prst="rect">
            <a:avLst/>
          </a:prstGeom>
        </p:spPr>
      </p:pic>
      <p:pic>
        <p:nvPicPr>
          <p:cNvPr id="33" name="Picture 32"/>
          <p:cNvPicPr>
            <a:picLocks noChangeAspect="1"/>
          </p:cNvPicPr>
          <p:nvPr/>
        </p:nvPicPr>
        <p:blipFill>
          <a:blip r:embed="rId12"/>
          <a:stretch>
            <a:fillRect/>
          </a:stretch>
        </p:blipFill>
        <p:spPr>
          <a:xfrm>
            <a:off x="5114675" y="1275390"/>
            <a:ext cx="1925688" cy="385486"/>
          </a:xfrm>
          <a:prstGeom prst="rect">
            <a:avLst/>
          </a:prstGeom>
        </p:spPr>
      </p:pic>
      <p:sp>
        <p:nvSpPr>
          <p:cNvPr id="34" name="Rectangle 33"/>
          <p:cNvSpPr/>
          <p:nvPr/>
        </p:nvSpPr>
        <p:spPr>
          <a:xfrm>
            <a:off x="7663325" y="605504"/>
            <a:ext cx="3021179" cy="1569660"/>
          </a:xfrm>
          <a:prstGeom prst="rect">
            <a:avLst/>
          </a:prstGeom>
        </p:spPr>
        <p:txBody>
          <a:bodyPr wrap="square">
            <a:spAutoFit/>
          </a:bodyPr>
          <a:lstStyle/>
          <a:p>
            <a:pPr marL="285750" indent="-285750">
              <a:buFont typeface="Arial" panose="020B0604020202020204" pitchFamily="34" charset="0"/>
              <a:buChar char="•"/>
            </a:pPr>
            <a:r>
              <a:rPr lang="en-GB" sz="1600" b="1" dirty="0"/>
              <a:t>Can be one-off regular or regular and recurring</a:t>
            </a:r>
          </a:p>
          <a:p>
            <a:pPr marL="285750" indent="-285750">
              <a:buFont typeface="Arial" panose="020B0604020202020204" pitchFamily="34" charset="0"/>
              <a:buChar char="•"/>
            </a:pPr>
            <a:r>
              <a:rPr lang="en-GB" sz="1600" b="1" dirty="0"/>
              <a:t>(usually) Involves competitors from different countries</a:t>
            </a:r>
          </a:p>
          <a:p>
            <a:pPr marL="285750" indent="-285750">
              <a:buFont typeface="Arial" panose="020B0604020202020204" pitchFamily="34" charset="0"/>
              <a:buChar char="•"/>
            </a:pPr>
            <a:r>
              <a:rPr lang="en-GB" sz="1600" b="1" dirty="0"/>
              <a:t>(usually) Involves spectators from more than one country</a:t>
            </a:r>
          </a:p>
        </p:txBody>
      </p:sp>
      <p:sp>
        <p:nvSpPr>
          <p:cNvPr id="35" name="Rectangle 34"/>
          <p:cNvSpPr/>
          <p:nvPr/>
        </p:nvSpPr>
        <p:spPr>
          <a:xfrm>
            <a:off x="1470537" y="589634"/>
            <a:ext cx="3644139" cy="2062103"/>
          </a:xfrm>
          <a:prstGeom prst="rect">
            <a:avLst/>
          </a:prstGeom>
        </p:spPr>
        <p:txBody>
          <a:bodyPr wrap="none">
            <a:spAutoFit/>
          </a:bodyPr>
          <a:lstStyle/>
          <a:p>
            <a:pPr marL="285750" indent="-285750">
              <a:buFont typeface="Arial" panose="020B0604020202020204" pitchFamily="34" charset="0"/>
              <a:buChar char="•"/>
            </a:pPr>
            <a:r>
              <a:rPr lang="en-GB" sz="1600" b="1" dirty="0"/>
              <a:t>Higher level officials required</a:t>
            </a:r>
          </a:p>
          <a:p>
            <a:pPr marL="285750" indent="-285750">
              <a:buFont typeface="Arial" panose="020B0604020202020204" pitchFamily="34" charset="0"/>
              <a:buChar char="•"/>
            </a:pPr>
            <a:r>
              <a:rPr lang="en-GB" sz="1600" b="1" dirty="0"/>
              <a:t>Usually involves a bidding process</a:t>
            </a:r>
          </a:p>
          <a:p>
            <a:pPr marL="285750" indent="-285750">
              <a:buFont typeface="Arial" panose="020B0604020202020204" pitchFamily="34" charset="0"/>
              <a:buChar char="•"/>
            </a:pPr>
            <a:r>
              <a:rPr lang="en-GB" sz="1600" b="1" dirty="0"/>
              <a:t>Generates significant media coverage</a:t>
            </a:r>
          </a:p>
          <a:p>
            <a:pPr marL="285750" indent="-285750">
              <a:buFont typeface="Arial" panose="020B0604020202020204" pitchFamily="34" charset="0"/>
              <a:buChar char="•"/>
            </a:pPr>
            <a:r>
              <a:rPr lang="en-GB" sz="1600" b="1" dirty="0"/>
              <a:t>Potential legacy effect if a major </a:t>
            </a:r>
          </a:p>
          <a:p>
            <a:r>
              <a:rPr lang="en-GB" sz="1600" b="1" dirty="0"/>
              <a:t>event such as Olympic games</a:t>
            </a:r>
          </a:p>
          <a:p>
            <a:r>
              <a:rPr lang="en-GB" sz="1600" b="1" dirty="0"/>
              <a:t>or Football World Cup</a:t>
            </a:r>
          </a:p>
          <a:p>
            <a:pPr marL="285750" indent="-285750">
              <a:buFont typeface="Arial" panose="020B0604020202020204" pitchFamily="34" charset="0"/>
              <a:buChar char="•"/>
            </a:pPr>
            <a:r>
              <a:rPr lang="en-GB" sz="1600" b="1" dirty="0"/>
              <a:t>Can attract other investment</a:t>
            </a:r>
          </a:p>
          <a:p>
            <a:endParaRPr lang="en-GB" sz="1600" b="1" dirty="0"/>
          </a:p>
        </p:txBody>
      </p:sp>
    </p:spTree>
    <p:extLst>
      <p:ext uri="{BB962C8B-B14F-4D97-AF65-F5344CB8AC3E}">
        <p14:creationId xmlns:p14="http://schemas.microsoft.com/office/powerpoint/2010/main" val="38728116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068" y="136627"/>
            <a:ext cx="8229600" cy="1143000"/>
          </a:xfrm>
        </p:spPr>
        <p:txBody>
          <a:bodyPr>
            <a:normAutofit/>
          </a:bodyPr>
          <a:lstStyle/>
          <a:p>
            <a:r>
              <a:rPr lang="en-GB" b="1" u="sng" dirty="0" smtClean="0"/>
              <a:t>Three types of sporting events </a:t>
            </a:r>
            <a:endParaRPr lang="en-GB" b="1" u="sng" dirty="0"/>
          </a:p>
        </p:txBody>
      </p:sp>
      <p:sp>
        <p:nvSpPr>
          <p:cNvPr id="3" name="Content Placeholder 2"/>
          <p:cNvSpPr>
            <a:spLocks noGrp="1"/>
          </p:cNvSpPr>
          <p:nvPr>
            <p:ph idx="1"/>
          </p:nvPr>
        </p:nvSpPr>
        <p:spPr>
          <a:xfrm>
            <a:off x="2272068" y="1318235"/>
            <a:ext cx="8579296" cy="1008112"/>
          </a:xfrm>
        </p:spPr>
        <p:txBody>
          <a:bodyPr>
            <a:normAutofit/>
          </a:bodyPr>
          <a:lstStyle/>
          <a:p>
            <a:pPr marL="0" indent="0" algn="ctr">
              <a:buNone/>
            </a:pPr>
            <a:r>
              <a:rPr lang="en-GB" b="1" u="sng" dirty="0">
                <a:latin typeface="Narkisim" pitchFamily="34" charset="-79"/>
                <a:cs typeface="Narkisim" pitchFamily="34" charset="-79"/>
              </a:rPr>
              <a:t>One off</a:t>
            </a:r>
          </a:p>
          <a:p>
            <a:pPr marL="0" indent="0">
              <a:buNone/>
            </a:pPr>
            <a:r>
              <a:rPr lang="en-GB" sz="2400" b="1" dirty="0">
                <a:latin typeface="Narkisim" pitchFamily="34" charset="-79"/>
                <a:cs typeface="Narkisim" pitchFamily="34" charset="-79"/>
              </a:rPr>
              <a:t>An event that will only be hosted by a country </a:t>
            </a:r>
            <a:r>
              <a:rPr lang="en-GB" sz="2400" b="1" u="sng" dirty="0">
                <a:latin typeface="Narkisim" pitchFamily="34" charset="-79"/>
                <a:cs typeface="Narkisim" pitchFamily="34" charset="-79"/>
              </a:rPr>
              <a:t>once in a generation.</a:t>
            </a:r>
            <a:r>
              <a:rPr lang="en-GB" sz="2400" b="1" dirty="0">
                <a:latin typeface="Narkisim" pitchFamily="34" charset="-79"/>
                <a:cs typeface="Narkisim" pitchFamily="34" charset="-79"/>
              </a:rPr>
              <a:t> </a:t>
            </a:r>
          </a:p>
          <a:p>
            <a:pPr marL="0" indent="0">
              <a:buNone/>
            </a:pPr>
            <a:endParaRPr lang="en-GB" sz="2500" dirty="0">
              <a:latin typeface="Narkisim" pitchFamily="34" charset="-79"/>
              <a:cs typeface="Narkisim" pitchFamily="34" charset="-79"/>
            </a:endParaRPr>
          </a:p>
          <a:p>
            <a:pPr marL="0" indent="0">
              <a:buNone/>
            </a:pPr>
            <a:endParaRPr lang="en-GB" sz="2500" dirty="0">
              <a:latin typeface="Narkisim" pitchFamily="34" charset="-79"/>
              <a:cs typeface="Narkisim" pitchFamily="34" charset="-79"/>
            </a:endParaRPr>
          </a:p>
        </p:txBody>
      </p:sp>
      <p:sp>
        <p:nvSpPr>
          <p:cNvPr id="4" name="Rectangle 3"/>
          <p:cNvSpPr/>
          <p:nvPr/>
        </p:nvSpPr>
        <p:spPr>
          <a:xfrm>
            <a:off x="2688576" y="2296904"/>
            <a:ext cx="7056740" cy="369332"/>
          </a:xfrm>
          <a:prstGeom prst="rect">
            <a:avLst/>
          </a:prstGeom>
        </p:spPr>
        <p:txBody>
          <a:bodyPr wrap="none">
            <a:spAutoFit/>
          </a:bodyPr>
          <a:lstStyle/>
          <a:p>
            <a:r>
              <a:rPr lang="en-GB" dirty="0">
                <a:solidFill>
                  <a:srgbClr val="FF0000"/>
                </a:solidFill>
                <a:latin typeface="Narkisim" pitchFamily="34" charset="-79"/>
                <a:cs typeface="Narkisim" pitchFamily="34" charset="-79"/>
              </a:rPr>
              <a:t>i.e. World Cup, Olympic Games, Paralympics, World Athletics Championship </a:t>
            </a:r>
          </a:p>
        </p:txBody>
      </p:sp>
      <p:sp>
        <p:nvSpPr>
          <p:cNvPr id="5" name="Rectangle 4"/>
          <p:cNvSpPr/>
          <p:nvPr/>
        </p:nvSpPr>
        <p:spPr>
          <a:xfrm>
            <a:off x="2097220" y="2939164"/>
            <a:ext cx="8928992" cy="969496"/>
          </a:xfrm>
          <a:prstGeom prst="rect">
            <a:avLst/>
          </a:prstGeom>
        </p:spPr>
        <p:txBody>
          <a:bodyPr wrap="square">
            <a:spAutoFit/>
          </a:bodyPr>
          <a:lstStyle/>
          <a:p>
            <a:pPr algn="ctr"/>
            <a:r>
              <a:rPr lang="en-GB" sz="3200" b="1" u="sng" dirty="0">
                <a:latin typeface="Narkisim" pitchFamily="34" charset="-79"/>
                <a:cs typeface="Narkisim" pitchFamily="34" charset="-79"/>
              </a:rPr>
              <a:t>Regular </a:t>
            </a:r>
          </a:p>
          <a:p>
            <a:r>
              <a:rPr lang="en-GB" sz="2400" b="1" dirty="0">
                <a:latin typeface="Narkisim" pitchFamily="34" charset="-79"/>
                <a:cs typeface="Narkisim" pitchFamily="34" charset="-79"/>
              </a:rPr>
              <a:t>An annual event which a city can host </a:t>
            </a:r>
            <a:r>
              <a:rPr lang="en-GB" sz="2400" b="1" u="sng" dirty="0">
                <a:latin typeface="Narkisim" pitchFamily="34" charset="-79"/>
                <a:cs typeface="Narkisim" pitchFamily="34" charset="-79"/>
              </a:rPr>
              <a:t>twice in a short period of time.</a:t>
            </a:r>
          </a:p>
        </p:txBody>
      </p:sp>
      <p:sp>
        <p:nvSpPr>
          <p:cNvPr id="6" name="Rectangle 5"/>
          <p:cNvSpPr/>
          <p:nvPr/>
        </p:nvSpPr>
        <p:spPr>
          <a:xfrm>
            <a:off x="2057969" y="4524224"/>
            <a:ext cx="8280920" cy="969496"/>
          </a:xfrm>
          <a:prstGeom prst="rect">
            <a:avLst/>
          </a:prstGeom>
        </p:spPr>
        <p:txBody>
          <a:bodyPr wrap="square">
            <a:spAutoFit/>
          </a:bodyPr>
          <a:lstStyle/>
          <a:p>
            <a:pPr algn="ctr"/>
            <a:r>
              <a:rPr lang="en-GB" sz="3200" b="1" u="sng" dirty="0">
                <a:latin typeface="Narkisim" pitchFamily="34" charset="-79"/>
                <a:cs typeface="Narkisim" pitchFamily="34" charset="-79"/>
              </a:rPr>
              <a:t>Regular and recurring </a:t>
            </a:r>
          </a:p>
          <a:p>
            <a:pPr algn="ctr"/>
            <a:r>
              <a:rPr lang="en-GB" sz="2500" dirty="0">
                <a:latin typeface="Narkisim" pitchFamily="34" charset="-79"/>
                <a:cs typeface="Narkisim" pitchFamily="34" charset="-79"/>
              </a:rPr>
              <a:t>An annual event that is </a:t>
            </a:r>
            <a:r>
              <a:rPr lang="en-GB" sz="2500" u="sng" dirty="0">
                <a:latin typeface="Narkisim" pitchFamily="34" charset="-79"/>
                <a:cs typeface="Narkisim" pitchFamily="34" charset="-79"/>
              </a:rPr>
              <a:t>contracted for a period of years</a:t>
            </a:r>
            <a:r>
              <a:rPr lang="en-GB" sz="2500" dirty="0">
                <a:latin typeface="Narkisim" pitchFamily="34" charset="-79"/>
                <a:cs typeface="Narkisim" pitchFamily="34" charset="-79"/>
              </a:rPr>
              <a:t>.</a:t>
            </a:r>
          </a:p>
        </p:txBody>
      </p:sp>
      <p:sp>
        <p:nvSpPr>
          <p:cNvPr id="7" name="Rectangle 6"/>
          <p:cNvSpPr/>
          <p:nvPr/>
        </p:nvSpPr>
        <p:spPr>
          <a:xfrm>
            <a:off x="4943873" y="4005064"/>
            <a:ext cx="2111475" cy="369332"/>
          </a:xfrm>
          <a:prstGeom prst="rect">
            <a:avLst/>
          </a:prstGeom>
        </p:spPr>
        <p:txBody>
          <a:bodyPr wrap="none">
            <a:spAutoFit/>
          </a:bodyPr>
          <a:lstStyle/>
          <a:p>
            <a:r>
              <a:rPr lang="en-GB" dirty="0">
                <a:solidFill>
                  <a:srgbClr val="FF0000"/>
                </a:solidFill>
                <a:latin typeface="Narkisim" pitchFamily="34" charset="-79"/>
                <a:cs typeface="Narkisim" pitchFamily="34" charset="-79"/>
              </a:rPr>
              <a:t>i.e. Champions league</a:t>
            </a:r>
          </a:p>
        </p:txBody>
      </p:sp>
      <p:sp>
        <p:nvSpPr>
          <p:cNvPr id="8" name="Rectangle 7"/>
          <p:cNvSpPr/>
          <p:nvPr/>
        </p:nvSpPr>
        <p:spPr>
          <a:xfrm>
            <a:off x="4030961" y="5553405"/>
            <a:ext cx="3937296" cy="369332"/>
          </a:xfrm>
          <a:prstGeom prst="rect">
            <a:avLst/>
          </a:prstGeom>
        </p:spPr>
        <p:txBody>
          <a:bodyPr wrap="none">
            <a:spAutoFit/>
          </a:bodyPr>
          <a:lstStyle/>
          <a:p>
            <a:r>
              <a:rPr lang="en-GB" dirty="0">
                <a:solidFill>
                  <a:srgbClr val="FF0000"/>
                </a:solidFill>
                <a:latin typeface="Narkisim" pitchFamily="34" charset="-79"/>
                <a:cs typeface="Narkisim" pitchFamily="34" charset="-79"/>
              </a:rPr>
              <a:t>i.e. FA Cup, Wimbledon &amp; Formula One  </a:t>
            </a:r>
          </a:p>
        </p:txBody>
      </p:sp>
    </p:spTree>
    <p:extLst>
      <p:ext uri="{BB962C8B-B14F-4D97-AF65-F5344CB8AC3E}">
        <p14:creationId xmlns:p14="http://schemas.microsoft.com/office/powerpoint/2010/main" val="37685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10458" t="20455" r="7887" b="5706"/>
          <a:stretch/>
        </p:blipFill>
        <p:spPr>
          <a:xfrm>
            <a:off x="180304" y="1383937"/>
            <a:ext cx="10109916" cy="5094135"/>
          </a:xfrm>
          <a:prstGeom prst="rect">
            <a:avLst/>
          </a:prstGeom>
        </p:spPr>
      </p:pic>
      <p:pic>
        <p:nvPicPr>
          <p:cNvPr id="5" name="Picture 4"/>
          <p:cNvPicPr>
            <a:picLocks noChangeAspect="1"/>
          </p:cNvPicPr>
          <p:nvPr/>
        </p:nvPicPr>
        <p:blipFill rotWithShape="1">
          <a:blip r:embed="rId3"/>
          <a:srcRect l="6337" t="38868" r="7677" b="35392"/>
          <a:stretch/>
        </p:blipFill>
        <p:spPr>
          <a:xfrm>
            <a:off x="-373488" y="0"/>
            <a:ext cx="10663708" cy="1764405"/>
          </a:xfrm>
          <a:prstGeom prst="rect">
            <a:avLst/>
          </a:prstGeom>
        </p:spPr>
      </p:pic>
      <p:pic>
        <p:nvPicPr>
          <p:cNvPr id="6" name="Picture 5"/>
          <p:cNvPicPr>
            <a:picLocks noChangeAspect="1"/>
          </p:cNvPicPr>
          <p:nvPr/>
        </p:nvPicPr>
        <p:blipFill rotWithShape="1">
          <a:blip r:embed="rId4"/>
          <a:srcRect l="28521" t="61602" r="56664" b="33091"/>
          <a:stretch/>
        </p:blipFill>
        <p:spPr>
          <a:xfrm>
            <a:off x="3385836" y="1506829"/>
            <a:ext cx="3836599" cy="772732"/>
          </a:xfrm>
          <a:prstGeom prst="rect">
            <a:avLst/>
          </a:prstGeom>
          <a:solidFill>
            <a:srgbClr val="FFFF00"/>
          </a:solidFill>
        </p:spPr>
      </p:pic>
      <p:sp>
        <p:nvSpPr>
          <p:cNvPr id="7" name="TextBox 6"/>
          <p:cNvSpPr txBox="1"/>
          <p:nvPr/>
        </p:nvSpPr>
        <p:spPr>
          <a:xfrm>
            <a:off x="862885" y="3953814"/>
            <a:ext cx="1403797" cy="400110"/>
          </a:xfrm>
          <a:prstGeom prst="rect">
            <a:avLst/>
          </a:prstGeom>
          <a:solidFill>
            <a:srgbClr val="FFFF00"/>
          </a:solidFill>
        </p:spPr>
        <p:txBody>
          <a:bodyPr wrap="square" rtlCol="0">
            <a:spAutoFit/>
          </a:bodyPr>
          <a:lstStyle/>
          <a:p>
            <a:r>
              <a:rPr lang="en-GB" sz="2000" dirty="0" smtClean="0">
                <a:latin typeface="Comic Sans MS" panose="030F0702030302020204" pitchFamily="66" charset="0"/>
              </a:rPr>
              <a:t>Regular </a:t>
            </a:r>
            <a:endParaRPr lang="en-GB" sz="2000" dirty="0">
              <a:latin typeface="Comic Sans MS" panose="030F0702030302020204" pitchFamily="66" charset="0"/>
            </a:endParaRPr>
          </a:p>
        </p:txBody>
      </p:sp>
      <p:pic>
        <p:nvPicPr>
          <p:cNvPr id="8" name="Picture 7"/>
          <p:cNvPicPr>
            <a:picLocks noChangeAspect="1"/>
          </p:cNvPicPr>
          <p:nvPr/>
        </p:nvPicPr>
        <p:blipFill rotWithShape="1">
          <a:blip r:embed="rId5"/>
          <a:srcRect l="28310" t="69869" r="59859" b="15289"/>
          <a:stretch/>
        </p:blipFill>
        <p:spPr>
          <a:xfrm>
            <a:off x="7997780" y="1275756"/>
            <a:ext cx="2846232" cy="2007610"/>
          </a:xfrm>
          <a:prstGeom prst="rect">
            <a:avLst/>
          </a:prstGeom>
        </p:spPr>
      </p:pic>
      <p:pic>
        <p:nvPicPr>
          <p:cNvPr id="9" name="Picture 8"/>
          <p:cNvPicPr>
            <a:picLocks noChangeAspect="1"/>
          </p:cNvPicPr>
          <p:nvPr/>
        </p:nvPicPr>
        <p:blipFill rotWithShape="1">
          <a:blip r:embed="rId6"/>
          <a:srcRect l="28415" t="33231" r="55634" b="57187"/>
          <a:stretch/>
        </p:blipFill>
        <p:spPr>
          <a:xfrm>
            <a:off x="7997780" y="3606084"/>
            <a:ext cx="3812886" cy="1287795"/>
          </a:xfrm>
          <a:prstGeom prst="rect">
            <a:avLst/>
          </a:prstGeom>
        </p:spPr>
      </p:pic>
      <p:pic>
        <p:nvPicPr>
          <p:cNvPr id="10" name="Picture 9"/>
          <p:cNvPicPr>
            <a:picLocks noChangeAspect="1"/>
          </p:cNvPicPr>
          <p:nvPr/>
        </p:nvPicPr>
        <p:blipFill rotWithShape="1">
          <a:blip r:embed="rId6"/>
          <a:srcRect l="28521" t="46007" r="58380" b="37083"/>
          <a:stretch/>
        </p:blipFill>
        <p:spPr>
          <a:xfrm>
            <a:off x="8136229" y="4935950"/>
            <a:ext cx="2569334" cy="1864840"/>
          </a:xfrm>
          <a:prstGeom prst="rect">
            <a:avLst/>
          </a:prstGeom>
        </p:spPr>
      </p:pic>
      <p:sp>
        <p:nvSpPr>
          <p:cNvPr id="11" name="Title 1"/>
          <p:cNvSpPr txBox="1">
            <a:spLocks/>
          </p:cNvSpPr>
          <p:nvPr/>
        </p:nvSpPr>
        <p:spPr>
          <a:xfrm rot="811915">
            <a:off x="9818717" y="404859"/>
            <a:ext cx="2050590" cy="889687"/>
          </a:xfrm>
          <a:prstGeom prst="rect">
            <a:avLst/>
          </a:prstGeom>
          <a:solidFill>
            <a:srgbClr val="FFFF00"/>
          </a:solidFill>
        </p:spPr>
        <p:txBody>
          <a:bodyPr vert="horz" lIns="91440" tIns="45720" rIns="91440" bIns="45720" rtlCol="0"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8000" dirty="0" smtClean="0">
                <a:latin typeface="Comic Sans MS" panose="030F0702030302020204" pitchFamily="66" charset="0"/>
              </a:rPr>
              <a:t>DNA</a:t>
            </a:r>
            <a:endParaRPr lang="en-GB" sz="8000" dirty="0">
              <a:latin typeface="Comic Sans MS" panose="030F0702030302020204" pitchFamily="66" charset="0"/>
            </a:endParaRPr>
          </a:p>
        </p:txBody>
      </p:sp>
    </p:spTree>
    <p:extLst>
      <p:ext uri="{BB962C8B-B14F-4D97-AF65-F5344CB8AC3E}">
        <p14:creationId xmlns:p14="http://schemas.microsoft.com/office/powerpoint/2010/main" val="3690618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barn(inVertical)">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02EB998-78B1-48AA-A4FA-EBC567346A38}"/>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xmlns="" id="{D3BEB5D7-6C54-46EE-AB31-991930B48E1D}"/>
              </a:ext>
            </a:extLst>
          </p:cNvPr>
          <p:cNvSpPr>
            <a:spLocks noGrp="1"/>
          </p:cNvSpPr>
          <p:nvPr>
            <p:ph idx="1"/>
          </p:nvPr>
        </p:nvSpPr>
        <p:spPr/>
        <p:txBody>
          <a:bodyPr/>
          <a:lstStyle/>
          <a:p>
            <a:endParaRPr lang="en-GB" dirty="0"/>
          </a:p>
        </p:txBody>
      </p:sp>
      <p:pic>
        <p:nvPicPr>
          <p:cNvPr id="5" name="Picture 4"/>
          <p:cNvPicPr>
            <a:picLocks noChangeAspect="1"/>
          </p:cNvPicPr>
          <p:nvPr/>
        </p:nvPicPr>
        <p:blipFill>
          <a:blip r:embed="rId2"/>
          <a:stretch>
            <a:fillRect/>
          </a:stretch>
        </p:blipFill>
        <p:spPr>
          <a:xfrm>
            <a:off x="115910" y="-615473"/>
            <a:ext cx="12076090" cy="8077926"/>
          </a:xfrm>
          <a:prstGeom prst="rect">
            <a:avLst/>
          </a:prstGeom>
        </p:spPr>
      </p:pic>
      <p:sp>
        <p:nvSpPr>
          <p:cNvPr id="6" name="Rectangle 5">
            <a:extLst>
              <a:ext uri="{FF2B5EF4-FFF2-40B4-BE49-F238E27FC236}">
                <a16:creationId xmlns:a16="http://schemas.microsoft.com/office/drawing/2014/main" xmlns="" id="{3053D71B-4891-4A72-A458-C63F3A00AA47}"/>
              </a:ext>
            </a:extLst>
          </p:cNvPr>
          <p:cNvSpPr/>
          <p:nvPr/>
        </p:nvSpPr>
        <p:spPr>
          <a:xfrm>
            <a:off x="9084366" y="1524953"/>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6. Give an example of a possible solution linked to provision. </a:t>
            </a:r>
          </a:p>
        </p:txBody>
      </p:sp>
      <p:sp>
        <p:nvSpPr>
          <p:cNvPr id="8" name="Rectangle 7">
            <a:extLst>
              <a:ext uri="{FF2B5EF4-FFF2-40B4-BE49-F238E27FC236}">
                <a16:creationId xmlns:a16="http://schemas.microsoft.com/office/drawing/2014/main" xmlns="" id="{DCED9222-B461-487B-BDA9-D3E7613509DF}"/>
              </a:ext>
            </a:extLst>
          </p:cNvPr>
          <p:cNvSpPr/>
          <p:nvPr/>
        </p:nvSpPr>
        <p:spPr>
          <a:xfrm>
            <a:off x="6442747" y="4576164"/>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15.  Describe the ethical issues for drug taking in sport.</a:t>
            </a:r>
          </a:p>
        </p:txBody>
      </p:sp>
      <p:sp>
        <p:nvSpPr>
          <p:cNvPr id="9" name="Rectangle 8">
            <a:extLst>
              <a:ext uri="{FF2B5EF4-FFF2-40B4-BE49-F238E27FC236}">
                <a16:creationId xmlns:a16="http://schemas.microsoft.com/office/drawing/2014/main" xmlns="" id="{D0EB7F4E-C6F3-4A80-AFCF-0395AF70285A}"/>
              </a:ext>
            </a:extLst>
          </p:cNvPr>
          <p:cNvSpPr/>
          <p:nvPr/>
        </p:nvSpPr>
        <p:spPr>
          <a:xfrm>
            <a:off x="6442747" y="3581182"/>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22.Define gamesmanship using an sporting example.</a:t>
            </a:r>
          </a:p>
        </p:txBody>
      </p:sp>
      <p:sp>
        <p:nvSpPr>
          <p:cNvPr id="10" name="Rectangle 9">
            <a:extLst>
              <a:ext uri="{FF2B5EF4-FFF2-40B4-BE49-F238E27FC236}">
                <a16:creationId xmlns:a16="http://schemas.microsoft.com/office/drawing/2014/main" xmlns="" id="{C58221ED-2CD5-4C71-88DC-86259D510009}"/>
              </a:ext>
            </a:extLst>
          </p:cNvPr>
          <p:cNvSpPr/>
          <p:nvPr/>
        </p:nvSpPr>
        <p:spPr>
          <a:xfrm>
            <a:off x="6458697" y="2518836"/>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16.  Give an example a growing/emerging sport in the UK </a:t>
            </a:r>
          </a:p>
        </p:txBody>
      </p:sp>
      <p:sp>
        <p:nvSpPr>
          <p:cNvPr id="11" name="Rectangle 10">
            <a:extLst>
              <a:ext uri="{FF2B5EF4-FFF2-40B4-BE49-F238E27FC236}">
                <a16:creationId xmlns:a16="http://schemas.microsoft.com/office/drawing/2014/main" xmlns="" id="{5F0C3D07-597C-4B68-A864-AC74B3A13662}"/>
              </a:ext>
            </a:extLst>
          </p:cNvPr>
          <p:cNvSpPr/>
          <p:nvPr/>
        </p:nvSpPr>
        <p:spPr>
          <a:xfrm>
            <a:off x="6442747" y="1519403"/>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  Describe the 8 possible barriers which affect participation in sport.</a:t>
            </a:r>
          </a:p>
        </p:txBody>
      </p:sp>
      <p:sp>
        <p:nvSpPr>
          <p:cNvPr id="12" name="Rectangle 11">
            <a:extLst>
              <a:ext uri="{FF2B5EF4-FFF2-40B4-BE49-F238E27FC236}">
                <a16:creationId xmlns:a16="http://schemas.microsoft.com/office/drawing/2014/main" xmlns="" id="{D23E3AAE-8EC3-41AF-A0F7-4DABC19356E6}"/>
              </a:ext>
            </a:extLst>
          </p:cNvPr>
          <p:cNvSpPr/>
          <p:nvPr/>
        </p:nvSpPr>
        <p:spPr>
          <a:xfrm>
            <a:off x="3747559" y="5557046"/>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20.  Suggest 3 drawbacks of hosting a major sporting event.  </a:t>
            </a:r>
          </a:p>
        </p:txBody>
      </p:sp>
      <p:sp>
        <p:nvSpPr>
          <p:cNvPr id="13" name="Rectangle 12">
            <a:extLst>
              <a:ext uri="{FF2B5EF4-FFF2-40B4-BE49-F238E27FC236}">
                <a16:creationId xmlns:a16="http://schemas.microsoft.com/office/drawing/2014/main" xmlns="" id="{5C4C138C-784F-4789-8289-3B662009F6A0}"/>
              </a:ext>
            </a:extLst>
          </p:cNvPr>
          <p:cNvSpPr/>
          <p:nvPr/>
        </p:nvSpPr>
        <p:spPr>
          <a:xfrm>
            <a:off x="6436122" y="519970"/>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9.  Name the 9 different user groups </a:t>
            </a:r>
          </a:p>
        </p:txBody>
      </p:sp>
      <p:sp>
        <p:nvSpPr>
          <p:cNvPr id="14" name="Rectangle 13">
            <a:extLst>
              <a:ext uri="{FF2B5EF4-FFF2-40B4-BE49-F238E27FC236}">
                <a16:creationId xmlns:a16="http://schemas.microsoft.com/office/drawing/2014/main" xmlns="" id="{E76B9B6D-F47B-4897-8D2C-01EDECDB973D}"/>
              </a:ext>
            </a:extLst>
          </p:cNvPr>
          <p:cNvSpPr/>
          <p:nvPr/>
        </p:nvSpPr>
        <p:spPr>
          <a:xfrm>
            <a:off x="3747559" y="4576164"/>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8.  What are the 7 Values which are promoted through sport. </a:t>
            </a:r>
          </a:p>
        </p:txBody>
      </p:sp>
      <p:sp>
        <p:nvSpPr>
          <p:cNvPr id="15" name="Rectangle 14">
            <a:extLst>
              <a:ext uri="{FF2B5EF4-FFF2-40B4-BE49-F238E27FC236}">
                <a16:creationId xmlns:a16="http://schemas.microsoft.com/office/drawing/2014/main" xmlns="" id="{D92724CC-F00E-4712-81E0-E87A91F930D0}"/>
              </a:ext>
            </a:extLst>
          </p:cNvPr>
          <p:cNvSpPr/>
          <p:nvPr/>
        </p:nvSpPr>
        <p:spPr>
          <a:xfrm>
            <a:off x="3747559" y="2586202"/>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14. Give an example of a possible solution linked to promotion. </a:t>
            </a:r>
          </a:p>
        </p:txBody>
      </p:sp>
      <p:sp>
        <p:nvSpPr>
          <p:cNvPr id="16" name="Rectangle 15">
            <a:extLst>
              <a:ext uri="{FF2B5EF4-FFF2-40B4-BE49-F238E27FC236}">
                <a16:creationId xmlns:a16="http://schemas.microsoft.com/office/drawing/2014/main" xmlns="" id="{3EFECA83-024D-4780-A37F-60D86A4CDC25}"/>
              </a:ext>
            </a:extLst>
          </p:cNvPr>
          <p:cNvSpPr/>
          <p:nvPr/>
        </p:nvSpPr>
        <p:spPr>
          <a:xfrm>
            <a:off x="3747559" y="3581183"/>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23. Recall the Olympic creed and explain what the symbol represents. </a:t>
            </a:r>
          </a:p>
        </p:txBody>
      </p:sp>
      <p:sp>
        <p:nvSpPr>
          <p:cNvPr id="17" name="Rectangle 16">
            <a:extLst>
              <a:ext uri="{FF2B5EF4-FFF2-40B4-BE49-F238E27FC236}">
                <a16:creationId xmlns:a16="http://schemas.microsoft.com/office/drawing/2014/main" xmlns="" id="{FBD9F724-009F-44E6-9DC9-4DD40DF55A34}"/>
              </a:ext>
            </a:extLst>
          </p:cNvPr>
          <p:cNvSpPr/>
          <p:nvPr/>
        </p:nvSpPr>
        <p:spPr>
          <a:xfrm>
            <a:off x="3747559" y="1535708"/>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4.  What are the Olympic and Paralympic values? </a:t>
            </a:r>
          </a:p>
        </p:txBody>
      </p:sp>
      <p:sp>
        <p:nvSpPr>
          <p:cNvPr id="18" name="Rectangle 17">
            <a:extLst>
              <a:ext uri="{FF2B5EF4-FFF2-40B4-BE49-F238E27FC236}">
                <a16:creationId xmlns:a16="http://schemas.microsoft.com/office/drawing/2014/main" xmlns="" id="{9024F3F4-D536-494A-AEE9-F7589E2D0987}"/>
              </a:ext>
            </a:extLst>
          </p:cNvPr>
          <p:cNvSpPr/>
          <p:nvPr/>
        </p:nvSpPr>
        <p:spPr>
          <a:xfrm>
            <a:off x="1112060" y="3595925"/>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11. What are the 6 roles of National Governing Body. (NGB)</a:t>
            </a:r>
          </a:p>
        </p:txBody>
      </p:sp>
      <p:sp>
        <p:nvSpPr>
          <p:cNvPr id="19" name="Rectangle 18">
            <a:extLst>
              <a:ext uri="{FF2B5EF4-FFF2-40B4-BE49-F238E27FC236}">
                <a16:creationId xmlns:a16="http://schemas.microsoft.com/office/drawing/2014/main" xmlns="" id="{490FBF79-802E-4FD0-8101-0BB297882DAE}"/>
              </a:ext>
            </a:extLst>
          </p:cNvPr>
          <p:cNvSpPr/>
          <p:nvPr/>
        </p:nvSpPr>
        <p:spPr>
          <a:xfrm>
            <a:off x="1112060" y="2586203"/>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7.  Describe the 5 features of a major sporting event </a:t>
            </a:r>
          </a:p>
        </p:txBody>
      </p:sp>
      <p:sp>
        <p:nvSpPr>
          <p:cNvPr id="20" name="Rectangle 19">
            <a:extLst>
              <a:ext uri="{FF2B5EF4-FFF2-40B4-BE49-F238E27FC236}">
                <a16:creationId xmlns:a16="http://schemas.microsoft.com/office/drawing/2014/main" xmlns="" id="{92625CB3-C0B9-45AD-ADF4-9CA0F0FD76B6}"/>
              </a:ext>
            </a:extLst>
          </p:cNvPr>
          <p:cNvSpPr/>
          <p:nvPr/>
        </p:nvSpPr>
        <p:spPr>
          <a:xfrm>
            <a:off x="1081682" y="1519403"/>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12.  Give an example of how an initiative has been used to promote values through sport.</a:t>
            </a:r>
          </a:p>
        </p:txBody>
      </p:sp>
      <p:sp>
        <p:nvSpPr>
          <p:cNvPr id="21" name="Rectangle 20">
            <a:extLst>
              <a:ext uri="{FF2B5EF4-FFF2-40B4-BE49-F238E27FC236}">
                <a16:creationId xmlns:a16="http://schemas.microsoft.com/office/drawing/2014/main" xmlns="" id="{11BA4684-6F4D-40DC-8E55-F693473FC8B3}"/>
              </a:ext>
            </a:extLst>
          </p:cNvPr>
          <p:cNvSpPr/>
          <p:nvPr/>
        </p:nvSpPr>
        <p:spPr>
          <a:xfrm>
            <a:off x="1112060" y="4576164"/>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13.  Give examples from each role of the NGB </a:t>
            </a:r>
          </a:p>
        </p:txBody>
      </p:sp>
      <p:sp>
        <p:nvSpPr>
          <p:cNvPr id="22" name="Rectangle 21">
            <a:extLst>
              <a:ext uri="{FF2B5EF4-FFF2-40B4-BE49-F238E27FC236}">
                <a16:creationId xmlns:a16="http://schemas.microsoft.com/office/drawing/2014/main" xmlns="" id="{6A367BA4-A9B4-4791-9FFC-67DB72BE7A85}"/>
              </a:ext>
            </a:extLst>
          </p:cNvPr>
          <p:cNvSpPr/>
          <p:nvPr/>
        </p:nvSpPr>
        <p:spPr>
          <a:xfrm>
            <a:off x="1112060" y="5534224"/>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2.  Suggest 3 major positives of hosting a major sporting event</a:t>
            </a:r>
          </a:p>
        </p:txBody>
      </p:sp>
      <p:sp>
        <p:nvSpPr>
          <p:cNvPr id="23" name="Rectangle 22">
            <a:extLst>
              <a:ext uri="{FF2B5EF4-FFF2-40B4-BE49-F238E27FC236}">
                <a16:creationId xmlns:a16="http://schemas.microsoft.com/office/drawing/2014/main" xmlns="" id="{3AE81E77-7A10-40D6-A159-C01C46FE292C}"/>
              </a:ext>
            </a:extLst>
          </p:cNvPr>
          <p:cNvSpPr/>
          <p:nvPr/>
        </p:nvSpPr>
        <p:spPr>
          <a:xfrm>
            <a:off x="3760305" y="517010"/>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18.  Using an example, what is meant by spectator etiquette? </a:t>
            </a:r>
          </a:p>
        </p:txBody>
      </p:sp>
      <p:sp>
        <p:nvSpPr>
          <p:cNvPr id="24" name="Rectangle 23">
            <a:extLst>
              <a:ext uri="{FF2B5EF4-FFF2-40B4-BE49-F238E27FC236}">
                <a16:creationId xmlns:a16="http://schemas.microsoft.com/office/drawing/2014/main" xmlns="" id="{42A7769E-AFA3-4CF5-A168-E43AC812B150}"/>
              </a:ext>
            </a:extLst>
          </p:cNvPr>
          <p:cNvSpPr/>
          <p:nvPr/>
        </p:nvSpPr>
        <p:spPr>
          <a:xfrm>
            <a:off x="1085556" y="503495"/>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21.  Name all the factors which impact on the popularity of a sport </a:t>
            </a:r>
          </a:p>
        </p:txBody>
      </p:sp>
      <p:sp>
        <p:nvSpPr>
          <p:cNvPr id="25" name="Rectangle 24">
            <a:extLst>
              <a:ext uri="{FF2B5EF4-FFF2-40B4-BE49-F238E27FC236}">
                <a16:creationId xmlns:a16="http://schemas.microsoft.com/office/drawing/2014/main" xmlns="" id="{00843C8B-DDB2-440C-9E53-0A530C4ABE53}"/>
              </a:ext>
            </a:extLst>
          </p:cNvPr>
          <p:cNvSpPr/>
          <p:nvPr/>
        </p:nvSpPr>
        <p:spPr>
          <a:xfrm>
            <a:off x="9069991" y="537197"/>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24.  Discuss the reasons why drugs are taken and why they shouldn’t be taken by performers.</a:t>
            </a:r>
          </a:p>
        </p:txBody>
      </p:sp>
      <p:sp>
        <p:nvSpPr>
          <p:cNvPr id="26" name="Rectangle 25">
            <a:extLst>
              <a:ext uri="{FF2B5EF4-FFF2-40B4-BE49-F238E27FC236}">
                <a16:creationId xmlns:a16="http://schemas.microsoft.com/office/drawing/2014/main" xmlns="" id="{1FD93946-8E0C-43B6-87A9-8DF20BF91503}"/>
              </a:ext>
            </a:extLst>
          </p:cNvPr>
          <p:cNvSpPr/>
          <p:nvPr/>
        </p:nvSpPr>
        <p:spPr>
          <a:xfrm>
            <a:off x="9094196" y="2518836"/>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17. Why should you show etiquette before and during a game? </a:t>
            </a:r>
          </a:p>
        </p:txBody>
      </p:sp>
      <p:sp>
        <p:nvSpPr>
          <p:cNvPr id="27" name="Rectangle 26">
            <a:extLst>
              <a:ext uri="{FF2B5EF4-FFF2-40B4-BE49-F238E27FC236}">
                <a16:creationId xmlns:a16="http://schemas.microsoft.com/office/drawing/2014/main" xmlns="" id="{3409662A-F88E-421A-9492-51E880BA173F}"/>
              </a:ext>
            </a:extLst>
          </p:cNvPr>
          <p:cNvSpPr/>
          <p:nvPr/>
        </p:nvSpPr>
        <p:spPr>
          <a:xfrm>
            <a:off x="9084366" y="3556986"/>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10. Define sportsmanship using an sporting example</a:t>
            </a:r>
          </a:p>
        </p:txBody>
      </p:sp>
      <p:sp>
        <p:nvSpPr>
          <p:cNvPr id="28" name="Rectangle 27">
            <a:extLst>
              <a:ext uri="{FF2B5EF4-FFF2-40B4-BE49-F238E27FC236}">
                <a16:creationId xmlns:a16="http://schemas.microsoft.com/office/drawing/2014/main" xmlns="" id="{CCAB810F-8873-4F0B-8040-0F5C20A545CD}"/>
              </a:ext>
            </a:extLst>
          </p:cNvPr>
          <p:cNvSpPr/>
          <p:nvPr/>
        </p:nvSpPr>
        <p:spPr>
          <a:xfrm>
            <a:off x="9069991" y="4577631"/>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19  Suggest an initiative introduced to break down barriers.</a:t>
            </a:r>
          </a:p>
        </p:txBody>
      </p:sp>
      <p:sp>
        <p:nvSpPr>
          <p:cNvPr id="29" name="Rectangle 28">
            <a:extLst>
              <a:ext uri="{FF2B5EF4-FFF2-40B4-BE49-F238E27FC236}">
                <a16:creationId xmlns:a16="http://schemas.microsoft.com/office/drawing/2014/main" xmlns="" id="{AC566768-5AED-45C2-AAB8-E36A806F4AF9}"/>
              </a:ext>
            </a:extLst>
          </p:cNvPr>
          <p:cNvSpPr/>
          <p:nvPr/>
        </p:nvSpPr>
        <p:spPr>
          <a:xfrm>
            <a:off x="9069991" y="5551773"/>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3. Give an example of a possible solution linked to access.    </a:t>
            </a:r>
          </a:p>
        </p:txBody>
      </p:sp>
      <p:sp>
        <p:nvSpPr>
          <p:cNvPr id="30" name="Rectangle 29">
            <a:extLst>
              <a:ext uri="{FF2B5EF4-FFF2-40B4-BE49-F238E27FC236}">
                <a16:creationId xmlns:a16="http://schemas.microsoft.com/office/drawing/2014/main" xmlns="" id="{46426EFD-B634-4F90-9357-DD2E82479852}"/>
              </a:ext>
            </a:extLst>
          </p:cNvPr>
          <p:cNvSpPr/>
          <p:nvPr/>
        </p:nvSpPr>
        <p:spPr>
          <a:xfrm>
            <a:off x="6428935" y="5565065"/>
            <a:ext cx="1995574" cy="82028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rPr>
              <a:t>5.  What does WADA stand for and what do they do?</a:t>
            </a:r>
          </a:p>
        </p:txBody>
      </p:sp>
    </p:spTree>
    <p:extLst>
      <p:ext uri="{BB962C8B-B14F-4D97-AF65-F5344CB8AC3E}">
        <p14:creationId xmlns:p14="http://schemas.microsoft.com/office/powerpoint/2010/main" val="22799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69505" y="3187303"/>
            <a:ext cx="7499176" cy="648072"/>
          </a:xfrm>
        </p:spPr>
        <p:txBody>
          <a:bodyPr>
            <a:noAutofit/>
          </a:bodyPr>
          <a:lstStyle/>
          <a:p>
            <a:pPr marL="0" indent="0" algn="ctr">
              <a:buNone/>
            </a:pPr>
            <a:r>
              <a:rPr lang="en-GB" sz="4000" dirty="0"/>
              <a:t>NAME 6 SPORTING EVENTS?</a:t>
            </a:r>
          </a:p>
          <a:p>
            <a:pPr algn="ctr"/>
            <a:r>
              <a:rPr lang="en-GB" sz="4000" dirty="0">
                <a:solidFill>
                  <a:srgbClr val="00B0F0"/>
                </a:solidFill>
              </a:rPr>
              <a:t>What are the regularity of each event?</a:t>
            </a:r>
          </a:p>
          <a:p>
            <a:pPr marL="0" indent="0" algn="ctr">
              <a:buNone/>
            </a:pPr>
            <a:endParaRPr lang="en-GB" sz="4000" dirty="0">
              <a:solidFill>
                <a:srgbClr val="00B0F0"/>
              </a:solidFill>
            </a:endParaRPr>
          </a:p>
        </p:txBody>
      </p:sp>
      <p:pic>
        <p:nvPicPr>
          <p:cNvPr id="3074" name="Picture 2" descr="http://www.newsworks.org/images/stories/flexicontent/l_popqui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3125" y="188641"/>
            <a:ext cx="4517232" cy="254094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mnpoliticalroundtable.com/wp-content/uploads/2013/02/Hands-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2144" y="4941168"/>
            <a:ext cx="3107098" cy="18215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prepare.gif">
            <a:hlinkClick r:id="rId4" action="ppaction://hlinksldjump"/>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3324753">
            <a:off x="9356726" y="303213"/>
            <a:ext cx="823913" cy="823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descr="construct.gif">
            <a:hlinkClick r:id="" action="ppaction://noaction"/>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920000">
            <a:off x="2348908" y="163335"/>
            <a:ext cx="926934" cy="9269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10870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435423"/>
            <a:ext cx="12018472" cy="648072"/>
          </a:xfrm>
        </p:spPr>
        <p:txBody>
          <a:bodyPr>
            <a:noAutofit/>
          </a:bodyPr>
          <a:lstStyle/>
          <a:p>
            <a:pPr marL="0" indent="0" algn="ctr">
              <a:buNone/>
            </a:pPr>
            <a:r>
              <a:rPr lang="en-GB" sz="4000" dirty="0">
                <a:solidFill>
                  <a:srgbClr val="00B0F0"/>
                </a:solidFill>
                <a:latin typeface="Comic Sans MS" panose="030F0702030302020204" pitchFamily="66" charset="0"/>
              </a:rPr>
              <a:t>What is the difference between a ‘one off’ &amp; ‘regular’ event?</a:t>
            </a:r>
          </a:p>
          <a:p>
            <a:pPr marL="0" indent="0" algn="ctr">
              <a:buNone/>
            </a:pPr>
            <a:r>
              <a:rPr lang="en-GB" sz="4000" dirty="0">
                <a:latin typeface="Comic Sans MS" panose="030F0702030302020204" pitchFamily="66" charset="0"/>
              </a:rPr>
              <a:t>Explain why and add examples of major sporting events.</a:t>
            </a:r>
          </a:p>
          <a:p>
            <a:pPr marL="0" indent="0" algn="ctr">
              <a:buNone/>
            </a:pPr>
            <a:r>
              <a:rPr lang="en-GB" sz="4000" dirty="0">
                <a:solidFill>
                  <a:srgbClr val="FF66CC"/>
                </a:solidFill>
                <a:latin typeface="Comic Sans MS" panose="030F0702030302020204" pitchFamily="66" charset="0"/>
              </a:rPr>
              <a:t>What is a ‘regular and reoccurring’ event?</a:t>
            </a:r>
          </a:p>
          <a:p>
            <a:pPr algn="ctr"/>
            <a:endParaRPr lang="en-GB" sz="4400" dirty="0">
              <a:latin typeface="Comic Sans MS" panose="030F0702030302020204" pitchFamily="66" charset="0"/>
            </a:endParaRPr>
          </a:p>
        </p:txBody>
      </p:sp>
      <p:pic>
        <p:nvPicPr>
          <p:cNvPr id="3074" name="Picture 2" descr="http://www.newsworks.org/images/stories/flexicontent/l_popquiz.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9737" y="114503"/>
            <a:ext cx="3767011" cy="211894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mnpoliticalroundtable.com/wp-content/uploads/2013/02/Hands-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9817" y="5373216"/>
            <a:ext cx="2286967" cy="134076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construct.gif">
            <a:hlinkClick r:id="" action="ppaction://noaction"/>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920000">
            <a:off x="2271293" y="197212"/>
            <a:ext cx="1119187"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366744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808</TotalTime>
  <Words>1805</Words>
  <Application>Microsoft Office PowerPoint</Application>
  <PresentationFormat>Widescreen</PresentationFormat>
  <Paragraphs>219</Paragraphs>
  <Slides>35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Aharoni</vt:lpstr>
      <vt:lpstr>Arial</vt:lpstr>
      <vt:lpstr>Bradley Hand ITC</vt:lpstr>
      <vt:lpstr>Calibri</vt:lpstr>
      <vt:lpstr>Calibri Light</vt:lpstr>
      <vt:lpstr>Comic Sans MS</vt:lpstr>
      <vt:lpstr>Narkisim</vt:lpstr>
      <vt:lpstr>Office Theme</vt:lpstr>
      <vt:lpstr>How many did you get? </vt:lpstr>
      <vt:lpstr>Word consciousness  </vt:lpstr>
      <vt:lpstr>L03</vt:lpstr>
      <vt:lpstr>PowerPoint Presentation</vt:lpstr>
      <vt:lpstr>Three types of sporting events </vt:lpstr>
      <vt:lpstr>PowerPoint Presentation</vt:lpstr>
      <vt:lpstr>PowerPoint Presentation</vt:lpstr>
      <vt:lpstr>PowerPoint Presentation</vt:lpstr>
      <vt:lpstr>PowerPoint Presentation</vt:lpstr>
      <vt:lpstr>The Importance of hosting major sporting events </vt:lpstr>
      <vt:lpstr>Potential Legacy </vt:lpstr>
      <vt:lpstr>Level of investment </vt:lpstr>
      <vt:lpstr>What do the Olympic rings represent?</vt:lpstr>
      <vt:lpstr>Exam Question (2016 Paper)</vt:lpstr>
      <vt:lpstr>Do it now task!</vt:lpstr>
      <vt:lpstr>Benefits of hosting a major sporting event</vt:lpstr>
      <vt:lpstr>Benefits and drawbacks of cities hosting major sporting events</vt:lpstr>
      <vt:lpstr>PowerPoint Presentation</vt:lpstr>
      <vt:lpstr>Exam question (2016 paper)</vt:lpstr>
      <vt:lpstr>Negatives of hosting a major sporting event</vt:lpstr>
      <vt:lpstr>Draw backs of hosting a major sporting event </vt:lpstr>
      <vt:lpstr>Do the benefits outweigh the drawbacks?</vt:lpstr>
      <vt:lpstr>PowerPoint Presentation</vt:lpstr>
      <vt:lpstr>plenary</vt:lpstr>
      <vt:lpstr>London 2012 Olympic legacy</vt:lpstr>
      <vt:lpstr>PowerPoint Presentation</vt:lpstr>
      <vt:lpstr>PowerPoint Presentation</vt:lpstr>
      <vt:lpstr>Exam Question (2016 Paper)</vt:lpstr>
      <vt:lpstr>Exam Question (2017 Paper)</vt:lpstr>
      <vt:lpstr>Benefits of countries hosting major sporting events</vt:lpstr>
      <vt:lpstr>drawbacks of countries hosting major sporting events</vt:lpstr>
      <vt:lpstr>PowerPoint Presentation</vt:lpstr>
      <vt:lpstr>PowerPoint Presentation</vt:lpstr>
      <vt:lpstr>PowerPoint Presentation</vt:lpstr>
      <vt:lpstr>PowerPoint Presentation</vt:lpstr>
    </vt:vector>
  </TitlesOfParts>
  <Company>RM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L03</dc:title>
  <dc:creator>Miss F. Brothwell</dc:creator>
  <cp:lastModifiedBy>Miss F. Brothwell</cp:lastModifiedBy>
  <cp:revision>41</cp:revision>
  <cp:lastPrinted>2019-11-12T16:02:46Z</cp:lastPrinted>
  <dcterms:created xsi:type="dcterms:W3CDTF">2019-04-08T14:34:30Z</dcterms:created>
  <dcterms:modified xsi:type="dcterms:W3CDTF">2020-03-16T13:10:21Z</dcterms:modified>
</cp:coreProperties>
</file>